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5245"/>
    <a:srgbClr val="193B30"/>
    <a:srgbClr val="A66402"/>
    <a:srgbClr val="199EE1"/>
    <a:srgbClr val="1C69BE"/>
    <a:srgbClr val="2072A4"/>
    <a:srgbClr val="2186B9"/>
    <a:srgbClr val="26262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7E2A7D9B-1538-4055-BA67-8EEA99CC8244}" type="datetimeFigureOut">
              <a:rPr lang="zh-CN" altLang="en-US"/>
              <a:pPr>
                <a:defRPr/>
              </a:pPr>
              <a:t>2021/7/27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357D94F-2987-44FE-9F04-87DD2FB7C2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rcRect t="1714" r="537"/>
          <a:stretch>
            <a:fillRect/>
          </a:stretch>
        </p:blipFill>
        <p:spPr bwMode="auto">
          <a:xfrm>
            <a:off x="14288" y="0"/>
            <a:ext cx="91297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圆角矩形 4"/>
          <p:cNvSpPr/>
          <p:nvPr userDrawn="1"/>
        </p:nvSpPr>
        <p:spPr>
          <a:xfrm>
            <a:off x="3203575" y="3429000"/>
            <a:ext cx="3529013" cy="360363"/>
          </a:xfrm>
          <a:prstGeom prst="roundRect">
            <a:avLst>
              <a:gd name="adj" fmla="val 50000"/>
            </a:avLst>
          </a:prstGeom>
          <a:solidFill>
            <a:srgbClr val="193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79712" y="2492896"/>
            <a:ext cx="6120680" cy="936104"/>
          </a:xfrm>
          <a:noFill/>
          <a:ln>
            <a:noFill/>
          </a:ln>
          <a:extLst/>
        </p:spPr>
        <p:txBody>
          <a:bodyPr/>
          <a:lstStyle>
            <a:lvl1pPr algn="ctr">
              <a:defRPr lang="zh-CN" altLang="en-US" sz="5400" b="1" dirty="0" smtClean="0">
                <a:solidFill>
                  <a:srgbClr val="193B30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156321" y="3429000"/>
            <a:ext cx="3960440" cy="360040"/>
          </a:xfrm>
          <a:noFill/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A4FF9-2623-4453-84A3-68DD71F009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C9D3F-9E03-4BC3-8B82-1E63276670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064896" cy="504056"/>
          </a:xfrm>
        </p:spPr>
        <p:txBody>
          <a:bodyPr/>
          <a:lstStyle>
            <a:lvl1pPr algn="l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692696"/>
            <a:ext cx="8064896" cy="583264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690C5-E9ED-4F00-BB42-B2796919A2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/>
          <a:srcRect l="381" t="468" r="2" b="12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圆角矩形 7"/>
          <p:cNvSpPr/>
          <p:nvPr userDrawn="1"/>
        </p:nvSpPr>
        <p:spPr>
          <a:xfrm>
            <a:off x="2711450" y="3141663"/>
            <a:ext cx="3240088" cy="287337"/>
          </a:xfrm>
          <a:prstGeom prst="roundRect">
            <a:avLst>
              <a:gd name="adj" fmla="val 50000"/>
            </a:avLst>
          </a:prstGeom>
          <a:solidFill>
            <a:srgbClr val="193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11760" y="2348880"/>
            <a:ext cx="3816423" cy="678284"/>
          </a:xfr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algn="ctr">
              <a:defRPr lang="zh-CN" altLang="en-US" sz="4400" dirty="0"/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795863" y="3121127"/>
            <a:ext cx="3096345" cy="30813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77312-375F-46AA-BA3C-99C5BCB565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9EC5-3876-4FBB-9017-10E04FE6F0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1A47A-A6FF-4A55-B270-C81627C46C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3E550-9630-45C0-94F6-D0585FAEB8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083A2-84D4-4BD8-97ED-7867E77950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778D9-139D-480A-BEC1-95643D8A5F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506D2-21B6-43D6-8FD6-036498D6ED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/>
          <p:cNvPicPr>
            <a:picLocks noChangeAspect="1"/>
          </p:cNvPicPr>
          <p:nvPr userDrawn="1"/>
        </p:nvPicPr>
        <p:blipFill>
          <a:blip r:embed="rId13"/>
          <a:srcRect l="381" t="468" r="2" b="12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250825" y="71438"/>
            <a:ext cx="77771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250825" y="692150"/>
            <a:ext cx="7777163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F0B88C5-A8FE-4BE7-9653-874222B5D0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0" y="620713"/>
            <a:ext cx="9144000" cy="0"/>
          </a:xfrm>
          <a:prstGeom prst="line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2400" b="1" kern="1200" dirty="0">
          <a:solidFill>
            <a:srgbClr val="193B30"/>
          </a:solidFill>
          <a:latin typeface="微软雅黑" pitchFamily="34" charset="-122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C5C5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C5C5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C5C5C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C5C5C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C5C5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251520" y="642918"/>
            <a:ext cx="8892480" cy="3071834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400" b="1" smtClean="0">
                <a:solidFill>
                  <a:srgbClr val="025245"/>
                </a:solidFill>
              </a:rPr>
              <a:t>       欢迎各学校平差课程的老师、同学使用同济大学</a:t>
            </a:r>
            <a:r>
              <a:rPr lang="en-US" altLang="zh-CN" sz="2400" b="1" smtClean="0">
                <a:solidFill>
                  <a:srgbClr val="025245"/>
                </a:solidFill>
              </a:rPr>
              <a:t>《</a:t>
            </a:r>
            <a:r>
              <a:rPr lang="zh-CN" altLang="en-US" sz="2400" b="1" smtClean="0">
                <a:solidFill>
                  <a:srgbClr val="025245"/>
                </a:solidFill>
              </a:rPr>
              <a:t>误差理论与测量平差</a:t>
            </a:r>
            <a:r>
              <a:rPr lang="en-US" altLang="zh-CN" sz="2400" b="1" smtClean="0">
                <a:solidFill>
                  <a:srgbClr val="025245"/>
                </a:solidFill>
              </a:rPr>
              <a:t>》</a:t>
            </a:r>
            <a:r>
              <a:rPr lang="zh-CN" altLang="en-US" sz="2400" b="1" smtClean="0">
                <a:solidFill>
                  <a:srgbClr val="025245"/>
                </a:solidFill>
              </a:rPr>
              <a:t>（第三版）教材。</a:t>
            </a:r>
            <a:endParaRPr lang="en-US" altLang="zh-CN" sz="2400" b="1" smtClean="0">
              <a:solidFill>
                <a:srgbClr val="025245"/>
              </a:solidFill>
            </a:endParaRPr>
          </a:p>
          <a:p>
            <a:pPr marL="0" indent="0">
              <a:buNone/>
            </a:pPr>
            <a:r>
              <a:rPr lang="zh-CN" altLang="en-US" sz="2400" b="1" smtClean="0">
                <a:solidFill>
                  <a:srgbClr val="025245"/>
                </a:solidFill>
              </a:rPr>
              <a:t>      本</a:t>
            </a:r>
            <a:r>
              <a:rPr lang="zh-CN" altLang="en-US" sz="2400" b="1" smtClean="0">
                <a:solidFill>
                  <a:srgbClr val="025245"/>
                </a:solidFill>
              </a:rPr>
              <a:t>次提供的教学</a:t>
            </a:r>
            <a:r>
              <a:rPr lang="zh-CN" altLang="en-US" sz="2400" b="1" smtClean="0">
                <a:solidFill>
                  <a:srgbClr val="025245"/>
                </a:solidFill>
              </a:rPr>
              <a:t>课件内容相对之前的有少量的</a:t>
            </a:r>
            <a:r>
              <a:rPr lang="zh-CN" altLang="en-US" sz="2400" b="1" smtClean="0">
                <a:solidFill>
                  <a:srgbClr val="025245"/>
                </a:solidFill>
              </a:rPr>
              <a:t>修改。</a:t>
            </a:r>
            <a:endParaRPr lang="en-US" altLang="zh-CN" sz="2400" b="1" smtClean="0">
              <a:solidFill>
                <a:srgbClr val="025245"/>
              </a:solidFill>
            </a:endParaRPr>
          </a:p>
          <a:p>
            <a:pPr marL="0" indent="0">
              <a:buNone/>
            </a:pPr>
            <a:r>
              <a:rPr lang="en-US" altLang="zh-CN" sz="2400" b="1" smtClean="0">
                <a:solidFill>
                  <a:srgbClr val="025245"/>
                </a:solidFill>
              </a:rPr>
              <a:t>                                                                        </a:t>
            </a:r>
            <a:r>
              <a:rPr lang="en-US" altLang="zh-CN" sz="2400" b="1" smtClean="0">
                <a:solidFill>
                  <a:srgbClr val="025245"/>
                </a:solidFill>
              </a:rPr>
              <a:t>          2021.7.28</a:t>
            </a:r>
            <a:endParaRPr lang="en-US" altLang="zh-CN" sz="2400" b="1" smtClean="0">
              <a:solidFill>
                <a:srgbClr val="025245"/>
              </a:solidFill>
            </a:endParaRPr>
          </a:p>
          <a:p>
            <a:endParaRPr lang="en-US" altLang="zh-CN" sz="2400" b="1" smtClean="0">
              <a:solidFill>
                <a:srgbClr val="025245"/>
              </a:solidFill>
            </a:endParaRPr>
          </a:p>
          <a:p>
            <a:endParaRPr lang="zh-CN" altLang="en-US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214282" y="3143248"/>
            <a:ext cx="3877985" cy="525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教材后“参考答案”</a:t>
            </a:r>
            <a:r>
              <a:rPr lang="zh-CN" altLang="en-US" sz="2400" b="1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订正：</a:t>
            </a:r>
            <a:endParaRPr lang="zh-CN" altLang="en-US" sz="24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76129" name="Object 1"/>
          <p:cNvGraphicFramePr>
            <a:graphicFrameLocks noChangeAspect="1"/>
          </p:cNvGraphicFramePr>
          <p:nvPr/>
        </p:nvGraphicFramePr>
        <p:xfrm>
          <a:off x="357158" y="4071942"/>
          <a:ext cx="8501062" cy="1784350"/>
        </p:xfrm>
        <a:graphic>
          <a:graphicData uri="http://schemas.openxmlformats.org/presentationml/2006/ole">
            <p:oleObj spid="_x0000_s176129" name="公式" r:id="rId4" imgW="4597200" imgH="965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从 www.mysoeasy.com 下载">
  <a:themeElements>
    <a:clrScheme name="office资源宝库-www.mySoEasy.com">
      <a:dk1>
        <a:srgbClr val="262626"/>
      </a:dk1>
      <a:lt1>
        <a:srgbClr val="FFFFFF"/>
      </a:lt1>
      <a:dk2>
        <a:srgbClr val="8B8B8B"/>
      </a:dk2>
      <a:lt2>
        <a:srgbClr val="FFFFFF"/>
      </a:lt2>
      <a:accent1>
        <a:srgbClr val="00ADEE"/>
      </a:accent1>
      <a:accent2>
        <a:srgbClr val="00ADEE"/>
      </a:accent2>
      <a:accent3>
        <a:srgbClr val="FFC000"/>
      </a:accent3>
      <a:accent4>
        <a:srgbClr val="EB008B"/>
      </a:accent4>
      <a:accent5>
        <a:srgbClr val="00ADEF"/>
      </a:accent5>
      <a:accent6>
        <a:srgbClr val="9BBB59"/>
      </a:accent6>
      <a:hlink>
        <a:srgbClr val="76923C"/>
      </a:hlink>
      <a:folHlink>
        <a:srgbClr val="A7A711"/>
      </a:folHlink>
    </a:clrScheme>
    <a:fontScheme name="OFFICE资源宝库-www.mysoeasy.com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0000"/>
            <a:lumOff val="1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>
              <a:lumMod val="90000"/>
              <a:lumOff val="1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1400" dirty="0">
            <a:solidFill>
              <a:schemeClr val="tx1">
                <a:lumMod val="90000"/>
                <a:lumOff val="10000"/>
              </a:schemeClr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>
    <a:extraClrScheme>
      <a:clrScheme name="模板从 www.mysoeasy.com 下载 1">
        <a:dk1>
          <a:srgbClr val="8064A2"/>
        </a:dk1>
        <a:lt1>
          <a:srgbClr val="9BBB59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CBDAB5"/>
        </a:accent3>
        <a:accent4>
          <a:srgbClr val="6C548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5532</TotalTime>
  <Words>48</Words>
  <Application>Microsoft Office PowerPoint</Application>
  <PresentationFormat>全屏显示(4:3)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3" baseType="lpstr">
      <vt:lpstr>模板从 www.mysoeasy.com 下载</vt:lpstr>
      <vt:lpstr>Microsoft 公式 3.0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chen.zhb;ivywang</dc:creator>
  <cp:lastModifiedBy>wsh</cp:lastModifiedBy>
  <cp:revision>178</cp:revision>
  <dcterms:created xsi:type="dcterms:W3CDTF">2012-09-05T06:51:19Z</dcterms:created>
  <dcterms:modified xsi:type="dcterms:W3CDTF">2021-07-27T13:27:06Z</dcterms:modified>
  <cp:contentStatus>最终状态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模板ID">
    <vt:lpwstr>A30220130116A07</vt:lpwstr>
  </property>
  <property fmtid="{D5CDD505-2E9C-101B-9397-08002B2CF9AE}" pid="3" name="标题">
    <vt:lpwstr>梦幻柔美花朵</vt:lpwstr>
  </property>
  <property fmtid="{D5CDD505-2E9C-101B-9397-08002B2CF9AE}" pid="4" name="使用说明">
    <vt:lpwstr>PPT背景模板是PPT文档的格式、布局、图形效果整套美化方案，应用后不会改变PPT演示文稿本身的内容，仅仅使内容格式发生变化。点击【套用到文档】按钮即可套用该模板。</vt:lpwstr>
  </property>
  <property fmtid="{D5CDD505-2E9C-101B-9397-08002B2CF9AE}" pid="5" name="适用软件">
    <vt:lpwstr>PowerPoint 2007及以上版本</vt:lpwstr>
  </property>
  <property fmtid="{D5CDD505-2E9C-101B-9397-08002B2CF9AE}" pid="6" name="使用软件">
    <vt:lpwstr>ppt</vt:lpwstr>
  </property>
  <property fmtid="{D5CDD505-2E9C-101B-9397-08002B2CF9AE}" pid="7" name="相关案例">
    <vt:lpwstr>854</vt:lpwstr>
  </property>
  <property fmtid="{D5CDD505-2E9C-101B-9397-08002B2CF9AE}" pid="8" name="关键字">
    <vt:lpwstr>PPT背景模板 PPT 格式 梦幻 柔美 花朵 花 植物 自然 清新 简洁 时尚 V2</vt:lpwstr>
  </property>
  <property fmtid="{D5CDD505-2E9C-101B-9397-08002B2CF9AE}" pid="9" name="模板缩略图">
    <vt:lpwstr>A30220130116A07.png</vt:lpwstr>
  </property>
  <property fmtid="{D5CDD505-2E9C-101B-9397-08002B2CF9AE}" pid="10" name="显示VIP等级">
    <vt:lpwstr>2</vt:lpwstr>
  </property>
  <property fmtid="{D5CDD505-2E9C-101B-9397-08002B2CF9AE}" pid="11" name="附件ID">
    <vt:lpwstr>A30220130116A0701</vt:lpwstr>
  </property>
  <property fmtid="{D5CDD505-2E9C-101B-9397-08002B2CF9AE}" pid="12" name="缩略图标题">
    <vt:lpwstr>梦幻柔美花朵</vt:lpwstr>
  </property>
  <property fmtid="{D5CDD505-2E9C-101B-9397-08002B2CF9AE}" pid="13" name="附件路径">
    <vt:lpwstr>A30220130116A0701.pptx</vt:lpwstr>
  </property>
  <property fmtid="{D5CDD505-2E9C-101B-9397-08002B2CF9AE}" pid="14" name="附件缩略图">
    <vt:lpwstr>A30220130116A0701.png</vt:lpwstr>
  </property>
  <property fmtid="{D5CDD505-2E9C-101B-9397-08002B2CF9AE}" pid="15" name="VIP等级">
    <vt:lpwstr>2</vt:lpwstr>
  </property>
  <property fmtid="{D5CDD505-2E9C-101B-9397-08002B2CF9AE}" pid="16" name="是否可购买">
    <vt:lpwstr>1</vt:lpwstr>
  </property>
  <property fmtid="{D5CDD505-2E9C-101B-9397-08002B2CF9AE}" pid="17" name="价格">
    <vt:lpwstr>25</vt:lpwstr>
  </property>
  <property fmtid="{D5CDD505-2E9C-101B-9397-08002B2CF9AE}" pid="18" name="操作代码">
    <vt:lpwstr>2</vt:lpwstr>
  </property>
  <property fmtid="{D5CDD505-2E9C-101B-9397-08002B2CF9AE}" pid="19" name="_MarkAsFinal">
    <vt:bool>true</vt:bool>
  </property>
</Properties>
</file>