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61" r:id="rId2"/>
    <p:sldId id="285" r:id="rId3"/>
    <p:sldId id="262" r:id="rId4"/>
    <p:sldId id="284" r:id="rId5"/>
    <p:sldId id="264" r:id="rId6"/>
    <p:sldId id="265" r:id="rId7"/>
    <p:sldId id="266" r:id="rId8"/>
    <p:sldId id="267" r:id="rId9"/>
    <p:sldId id="286" r:id="rId10"/>
    <p:sldId id="268" r:id="rId11"/>
    <p:sldId id="269" r:id="rId12"/>
    <p:sldId id="270" r:id="rId13"/>
    <p:sldId id="271" r:id="rId14"/>
    <p:sldId id="272" r:id="rId15"/>
    <p:sldId id="275" r:id="rId16"/>
    <p:sldId id="289" r:id="rId17"/>
    <p:sldId id="288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3B30"/>
    <a:srgbClr val="009900"/>
    <a:srgbClr val="262626"/>
    <a:srgbClr val="A66402"/>
    <a:srgbClr val="025245"/>
    <a:srgbClr val="2186B9"/>
    <a:srgbClr val="1C69BE"/>
    <a:srgbClr val="2072A4"/>
    <a:srgbClr val="199E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1" d="100"/>
          <a:sy n="81" d="100"/>
        </p:scale>
        <p:origin x="-156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5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E2A7D9B-1538-4055-BA67-8EEA99CC8244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357D94F-2987-44FE-9F04-87DD2FB7C2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rcRect t="1714" r="537"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4"/>
          <p:cNvSpPr/>
          <p:nvPr userDrawn="1"/>
        </p:nvSpPr>
        <p:spPr>
          <a:xfrm>
            <a:off x="3203575" y="3429000"/>
            <a:ext cx="3529013" cy="360363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79712" y="2492896"/>
            <a:ext cx="6120680" cy="936104"/>
          </a:xfrm>
          <a:noFill/>
          <a:ln>
            <a:noFill/>
          </a:ln>
          <a:extLst/>
        </p:spPr>
        <p:txBody>
          <a:bodyPr/>
          <a:lstStyle>
            <a:lvl1pPr algn="ctr">
              <a:defRPr lang="zh-CN" altLang="en-US" sz="5400" b="1" dirty="0" smtClean="0">
                <a:solidFill>
                  <a:srgbClr val="193B30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156321" y="3429000"/>
            <a:ext cx="3960440" cy="360040"/>
          </a:xfrm>
          <a:noFill/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06101-0F92-485B-97FB-659D87C1DFE7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4FF9-2623-4453-84A3-68DD71F009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7E09A-FBAD-4B83-8C7C-CA57CA7A7386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C9D3F-9E03-4BC3-8B82-1E63276670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75F7B-6ECD-4E36-B2F0-97CA1ACD69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12535-C462-42E4-830D-73728525432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064896" cy="504056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692696"/>
            <a:ext cx="8064896" cy="5832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8D7FC-1848-48EC-9969-55858ED054FF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690C5-E9ED-4F00-BB42-B2796919A2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7"/>
          <p:cNvSpPr/>
          <p:nvPr userDrawn="1"/>
        </p:nvSpPr>
        <p:spPr>
          <a:xfrm>
            <a:off x="2711450" y="3141663"/>
            <a:ext cx="3240088" cy="287337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11760" y="2348880"/>
            <a:ext cx="3816423" cy="678284"/>
          </a:xfr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algn="ctr">
              <a:defRPr lang="zh-CN" altLang="en-US" sz="4400" dirty="0"/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795863" y="3121127"/>
            <a:ext cx="3096345" cy="30813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521AD-40C6-495F-AF11-3ACCAFF42E6A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77312-375F-46AA-BA3C-99C5BCB565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2556E-CAC7-49F0-BFD5-27363DB2FBEE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9EC5-3876-4FBB-9017-10E04FE6F0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8B249-B326-4F31-B51E-7250459BEF04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1A47A-A6FF-4A55-B270-C81627C46C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72AE6-469A-4E5B-AA27-787866CDFE70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3E550-9630-45C0-94F6-D0585FAEB8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38D93-BC12-40F9-B7C2-577E6194EAF8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83A2-84D4-4BD8-97ED-7867E77950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5" name="图片 4" descr="S5}ZBG7N~U`5{EYD@YD%MH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1090" y="6143644"/>
            <a:ext cx="323881" cy="31066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BD83F-9ACE-45C7-A62F-2F74FF4EB9F4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778D9-139D-480A-BEC1-95643D8A5F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8" name="图片 7" descr="S5}ZBG7N~U`5{EYD@YD%MH4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01090" y="6143644"/>
            <a:ext cx="323881" cy="31066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FFB9D-6EDC-4062-856B-591CEA73CCF2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506D2-21B6-43D6-8FD6-036498D6ED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/>
          </p:cNvPicPr>
          <p:nvPr userDrawn="1"/>
        </p:nvPicPr>
        <p:blipFill>
          <a:blip r:embed="rId15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250825" y="71438"/>
            <a:ext cx="77771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50825" y="692150"/>
            <a:ext cx="777716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92642D-DA20-46BC-ABF5-7C1CEED334EE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0B88C5-A8FE-4BE7-9653-874222B5D0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0" y="620713"/>
            <a:ext cx="9144000" cy="0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2400" b="1" kern="1200" dirty="0">
          <a:solidFill>
            <a:srgbClr val="193B30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C5C5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C5C5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C5C5C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C5C5C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C5C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2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3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jpeg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jpeg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1979712" y="1571612"/>
            <a:ext cx="6449940" cy="4500594"/>
          </a:xfrm>
        </p:spPr>
        <p:txBody>
          <a:bodyPr/>
          <a:lstStyle/>
          <a:p>
            <a:r>
              <a:rPr altLang="en-US" dirty="0" smtClean="0"/>
              <a:t>测量平差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altLang="en-US" dirty="0" smtClean="0"/>
              <a:t>第</a:t>
            </a:r>
            <a:r>
              <a:rPr lang="en-US" altLang="en-US" dirty="0" smtClean="0"/>
              <a:t>1</a:t>
            </a:r>
            <a:r>
              <a:rPr altLang="en-US" dirty="0" smtClean="0"/>
              <a:t>、</a:t>
            </a:r>
            <a:r>
              <a:rPr lang="en-US" altLang="en-US" dirty="0" smtClean="0"/>
              <a:t>2</a:t>
            </a:r>
            <a:r>
              <a:rPr altLang="en-US" dirty="0" smtClean="0"/>
              <a:t>章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endParaRPr lang="zh-CN" altLang="en-US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52"/>
            <a:ext cx="642942" cy="789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285728"/>
            <a:ext cx="446801" cy="42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43174" y="4929198"/>
            <a:ext cx="521497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同济大学测绘与地理信息学院</a:t>
            </a:r>
            <a:endParaRPr lang="zh-CN" altLang="en-US" sz="2400" dirty="0">
              <a:solidFill>
                <a:schemeClr val="accent6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1A7F0BD-3038-4125-83E1-279E328C0526}" type="slidenum">
              <a:rPr lang="en-US" altLang="zh-CN" smtClean="0"/>
              <a:pPr/>
              <a:t>10</a:t>
            </a:fld>
            <a:endParaRPr lang="en-US" altLang="zh-CN" smtClean="0"/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-142900"/>
            <a:ext cx="8786874" cy="421484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cs typeface="+mj-cs"/>
              </a:rPr>
              <a:t>二、误差分布的三种表达形式：</a:t>
            </a:r>
            <a:endParaRPr lang="en-US" altLang="zh-CN" sz="3200" b="1" dirty="0" smtClean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华文新魏" pitchFamily="2" charset="-122"/>
              <a:cs typeface="+mj-cs"/>
            </a:endParaRPr>
          </a:p>
          <a:p>
            <a:pPr eaLnBrk="1" hangingPunct="1">
              <a:buFontTx/>
              <a:buNone/>
            </a:pPr>
            <a:r>
              <a:rPr lang="en-US" altLang="zh-CN" sz="2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、表格；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、频率直方图；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、函数（曲线）</a:t>
            </a:r>
          </a:p>
          <a:p>
            <a:pPr marL="0" indent="0" eaLnBrk="1" hangingPunct="1">
              <a:buNone/>
            </a:pP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当观测次数足够多时，一定的观测条件</a:t>
            </a:r>
            <a:r>
              <a:rPr lang="zh-CN" altLang="en-US" sz="2800" dirty="0" smtClean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</a:t>
            </a: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对应一种确定的误差分布</a:t>
            </a:r>
            <a:r>
              <a:rPr lang="zh-CN" altLang="en-US" sz="2800" dirty="0" smtClean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</a:t>
            </a: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对应同一条误差分布曲线</a:t>
            </a:r>
            <a:r>
              <a:rPr lang="zh-CN" altLang="en-US" sz="2800" dirty="0" smtClean="0">
                <a:solidFill>
                  <a:srgbClr val="008000"/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</a:t>
            </a: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对应一组同精度的观测值</a:t>
            </a:r>
            <a:endParaRPr lang="en-US" altLang="zh-CN" sz="2800" dirty="0" smtClean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marL="0" indent="0" eaLnBrk="1" hangingPunct="1">
              <a:buNone/>
            </a:pP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经典平差中 ：</a:t>
            </a:r>
            <a:r>
              <a:rPr lang="zh-CN" altLang="en-US" sz="2800" b="1" dirty="0" smtClean="0">
                <a:solidFill>
                  <a:schemeClr val="accent5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sym typeface="Symbol" pitchFamily="18" charset="2"/>
              </a:rPr>
              <a:t>观测误差</a:t>
            </a:r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sym typeface="Symbol" pitchFamily="18" charset="2"/>
              </a:rPr>
              <a:t>=</a:t>
            </a:r>
            <a:r>
              <a:rPr lang="zh-CN" altLang="en-US" sz="2800" dirty="0" smtClean="0">
                <a:solidFill>
                  <a:schemeClr val="accent5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  <a:sym typeface="Wingdings" pitchFamily="2" charset="2"/>
              </a:rPr>
              <a:t>偶然误差＝ 随机误差＝真误差 → 服从正态分布。</a:t>
            </a:r>
            <a:endParaRPr lang="en-US" altLang="zh-CN" sz="2800" dirty="0" smtClean="0">
              <a:solidFill>
                <a:schemeClr val="accent5">
                  <a:lumMod val="75000"/>
                </a:schemeClr>
              </a:solidFill>
              <a:latin typeface="微软雅黑" pitchFamily="34" charset="-122"/>
              <a:ea typeface="微软雅黑" pitchFamily="34" charset="-122"/>
              <a:sym typeface="Wingdings" pitchFamily="2" charset="2"/>
            </a:endParaRPr>
          </a:p>
          <a:p>
            <a:pPr marL="0" indent="0" eaLnBrk="1" hangingPunct="1">
              <a:buNone/>
            </a:pPr>
            <a:r>
              <a:rPr lang="zh-CN" altLang="en-US" sz="2400" b="1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  <a:sym typeface="Wingdings" pitchFamily="2" charset="2"/>
              </a:rPr>
              <a:t>其密度函数为：</a:t>
            </a:r>
            <a:endParaRPr lang="en-US" altLang="zh-CN" sz="2400" b="1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  <a:sym typeface="Wingdings" pitchFamily="2" charset="2"/>
            </a:endParaRPr>
          </a:p>
          <a:p>
            <a:pPr eaLnBrk="1" hangingPunct="1">
              <a:buNone/>
            </a:pPr>
            <a:endParaRPr lang="zh-CN" altLang="en-US" sz="3200" b="1" dirty="0" smtClean="0">
              <a:solidFill>
                <a:schemeClr val="tx1">
                  <a:lumMod val="90000"/>
                  <a:lumOff val="10000"/>
                </a:schemeClr>
              </a:solidFill>
              <a:sym typeface="Wingdings" pitchFamily="2" charset="2"/>
            </a:endParaRPr>
          </a:p>
          <a:p>
            <a:pPr eaLnBrk="1" hangingPunct="1">
              <a:buNone/>
            </a:pPr>
            <a:endParaRPr lang="zh-CN" altLang="en-US" sz="2400" b="1" dirty="0" smtClean="0">
              <a:sym typeface="Wingdings" pitchFamily="2" charset="2"/>
            </a:endParaRP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1142976" y="5357826"/>
          <a:ext cx="5286412" cy="936203"/>
        </p:xfrm>
        <a:graphic>
          <a:graphicData uri="http://schemas.openxmlformats.org/presentationml/2006/ole">
            <p:oleObj spid="_x0000_s66562" name="公式" r:id="rId3" imgW="2717640" imgH="48240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2350B11-94E3-495A-B98B-1EB2513C7704}" type="slidenum">
              <a:rPr lang="en-US" altLang="zh-CN" smtClean="0"/>
              <a:pPr/>
              <a:t>11</a:t>
            </a:fld>
            <a:endParaRPr lang="en-US" altLang="zh-CN" smtClean="0"/>
          </a:p>
        </p:txBody>
      </p:sp>
      <p:pic>
        <p:nvPicPr>
          <p:cNvPr id="23555" name="Picture 2" descr="误差特性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0"/>
            <a:ext cx="6119812" cy="6858000"/>
          </a:xfrm>
          <a:noFill/>
        </p:spPr>
      </p:pic>
      <p:sp>
        <p:nvSpPr>
          <p:cNvPr id="4" name="TextBox 3"/>
          <p:cNvSpPr txBox="1"/>
          <p:nvPr/>
        </p:nvSpPr>
        <p:spPr>
          <a:xfrm>
            <a:off x="285720" y="2214554"/>
            <a:ext cx="828688" cy="278608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solidFill>
                  <a:srgbClr val="C00000"/>
                </a:solidFill>
              </a:rPr>
              <a:t>频率直方图</a:t>
            </a:r>
            <a:endParaRPr lang="zh-CN" altLang="en-US" sz="36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9C70513-F22C-45FB-B028-4E85D512CECE}" type="slidenum">
              <a:rPr lang="en-US" altLang="zh-CN" smtClean="0"/>
              <a:pPr/>
              <a:t>12</a:t>
            </a:fld>
            <a:endParaRPr lang="en-US" altLang="zh-CN" smtClean="0"/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357158" y="1643050"/>
          <a:ext cx="7834135" cy="4229113"/>
        </p:xfrm>
        <a:graphic>
          <a:graphicData uri="http://schemas.openxmlformats.org/presentationml/2006/ole">
            <p:oleObj spid="_x0000_s67586" name="公式" r:id="rId3" imgW="3263760" imgH="18414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642918"/>
            <a:ext cx="735808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solidFill>
                  <a:srgbClr val="025245"/>
                </a:solidFill>
                <a:latin typeface="微软雅黑" pitchFamily="34" charset="-122"/>
                <a:ea typeface="华文新魏" pitchFamily="2" charset="-122"/>
              </a:rPr>
              <a:t>误差分布密度函数曲线的性质：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B80AF12-C856-4258-B29F-F7E4E4CD3542}" type="slidenum">
              <a:rPr lang="en-US" altLang="zh-CN" smtClean="0"/>
              <a:pPr/>
              <a:t>13</a:t>
            </a:fld>
            <a:endParaRPr lang="en-US" altLang="zh-CN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986684" cy="587375"/>
          </a:xfrm>
        </p:spPr>
        <p:txBody>
          <a:bodyPr/>
          <a:lstStyle/>
          <a:p>
            <a:pPr eaLnBrk="1" hangingPunct="1"/>
            <a:r>
              <a:rPr altLang="en-US" sz="3600" dirty="0" smtClean="0">
                <a:solidFill>
                  <a:schemeClr val="accent4">
                    <a:lumMod val="75000"/>
                  </a:schemeClr>
                </a:solidFill>
                <a:ea typeface="华文新魏" pitchFamily="2" charset="-122"/>
              </a:rPr>
              <a:t>三、</a:t>
            </a:r>
            <a:r>
              <a:rPr lang="zh-CN" altLang="en-US" sz="3600" dirty="0" smtClean="0">
                <a:solidFill>
                  <a:schemeClr val="accent4">
                    <a:lumMod val="75000"/>
                  </a:schemeClr>
                </a:solidFill>
                <a:ea typeface="华文新魏" pitchFamily="2" charset="-122"/>
              </a:rPr>
              <a:t>偶然误差</a:t>
            </a:r>
            <a:r>
              <a:rPr altLang="en-US" sz="3600" dirty="0" smtClean="0">
                <a:solidFill>
                  <a:schemeClr val="accent4">
                    <a:lumMod val="75000"/>
                  </a:schemeClr>
                </a:solidFill>
                <a:ea typeface="华文新魏" pitchFamily="2" charset="-122"/>
              </a:rPr>
              <a:t>统计</a:t>
            </a:r>
            <a:r>
              <a:rPr lang="zh-CN" altLang="en-US" sz="3600" dirty="0" smtClean="0">
                <a:solidFill>
                  <a:schemeClr val="accent4">
                    <a:lumMod val="75000"/>
                  </a:schemeClr>
                </a:solidFill>
                <a:ea typeface="华文新魏" pitchFamily="2" charset="-122"/>
              </a:rPr>
              <a:t>特性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857232"/>
            <a:ext cx="8458200" cy="3900503"/>
          </a:xfrm>
        </p:spPr>
        <p:txBody>
          <a:bodyPr/>
          <a:lstStyle/>
          <a:p>
            <a:pPr eaLnBrk="1" hangingPunct="1">
              <a:buClr>
                <a:srgbClr val="FF3300"/>
              </a:buClr>
              <a:buFont typeface="Wingdings" pitchFamily="2" charset="2"/>
              <a:buNone/>
            </a:pP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（</a:t>
            </a:r>
            <a:r>
              <a:rPr lang="en-US" altLang="zh-CN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）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有界性。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在一定的观测条件下，偶然误差的绝对值不会超过一定的限值；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None/>
            </a:pP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）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趋向性。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绝对值较小的误差比绝对值较大的误差出现的可能性大；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None/>
            </a:pP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）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对称性。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绝对值相等的正误差与负误差出现的可能性相等；</a:t>
            </a:r>
          </a:p>
          <a:p>
            <a:pPr eaLnBrk="1" hangingPunct="1">
              <a:buClr>
                <a:srgbClr val="FF3300"/>
              </a:buClr>
              <a:buFont typeface="Wingdings" pitchFamily="2" charset="2"/>
              <a:buNone/>
            </a:pP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）</a:t>
            </a:r>
            <a:r>
              <a:rPr lang="zh-CN" altLang="en-US" sz="2800" b="1" dirty="0" smtClean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抵偿性。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华文新魏" pitchFamily="2" charset="-122"/>
                <a:ea typeface="华文新魏" pitchFamily="2" charset="-122"/>
              </a:rPr>
              <a:t>偶然误差的简单平均值，随着观测次数的无限增加而趋于零。</a:t>
            </a:r>
          </a:p>
          <a:p>
            <a:pPr eaLnBrk="1" hangingPunct="1"/>
            <a:endParaRPr lang="en-US" altLang="zh-CN" dirty="0" smtClean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灯片编号占位符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809B6B-F09F-4AC3-A976-BF28C6B3C4EA}" type="slidenum">
              <a:rPr lang="en-US" altLang="zh-CN" smtClean="0"/>
              <a:pPr/>
              <a:t>14</a:t>
            </a:fld>
            <a:endParaRPr lang="en-US" altLang="zh-CN" smtClean="0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714356"/>
            <a:ext cx="6786610" cy="785818"/>
          </a:xfrm>
        </p:spPr>
        <p:txBody>
          <a:bodyPr/>
          <a:lstStyle/>
          <a:p>
            <a:pPr eaLnBrk="1" hangingPunct="1"/>
            <a:r>
              <a:rPr sz="3600" dirty="0" smtClean="0">
                <a:solidFill>
                  <a:srgbClr val="025245"/>
                </a:solidFill>
                <a:ea typeface="华文新魏" pitchFamily="2" charset="-122"/>
                <a:sym typeface="Symbol" pitchFamily="18" charset="2"/>
              </a:rPr>
              <a:t>偶然误差统计特性的概率表达式</a:t>
            </a: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295401"/>
            <a:ext cx="8839200" cy="413386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endParaRPr lang="zh-CN" altLang="en-US" sz="2800" dirty="0" smtClean="0">
              <a:solidFill>
                <a:schemeClr val="tx1"/>
              </a:solidFill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dirty="0" smtClean="0">
                <a:solidFill>
                  <a:schemeClr val="tx1"/>
                </a:solidFill>
                <a:sym typeface="Symbol" pitchFamily="18" charset="2"/>
              </a:rPr>
              <a:t>                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sz="2800" dirty="0" smtClean="0">
                <a:solidFill>
                  <a:schemeClr val="tx1"/>
                </a:solidFill>
                <a:sym typeface="Symbol" pitchFamily="18" charset="2"/>
              </a:rPr>
              <a:t>                                      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28625" y="1711325"/>
          <a:ext cx="6286500" cy="3925888"/>
        </p:xfrm>
        <a:graphic>
          <a:graphicData uri="http://schemas.openxmlformats.org/presentationml/2006/ole">
            <p:oleObj spid="_x0000_s68610" name="公式" r:id="rId3" imgW="3009600" imgH="18795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B8D5000-13F2-4C44-9CDE-017E3F7FB356}" type="slidenum">
              <a:rPr lang="en-US" altLang="zh-CN" smtClean="0"/>
              <a:pPr/>
              <a:t>15</a:t>
            </a:fld>
            <a:endParaRPr lang="en-US" altLang="zh-CN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2143116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3200" b="1" smtClean="0">
                <a:solidFill>
                  <a:srgbClr val="193B30"/>
                </a:solidFill>
              </a:rPr>
              <a:t>2.3 </a:t>
            </a:r>
            <a:r>
              <a:rPr lang="zh-CN" altLang="en-US" sz="3200" b="1" smtClean="0">
                <a:solidFill>
                  <a:srgbClr val="193B30"/>
                </a:solidFill>
              </a:rPr>
              <a:t>精度及衡量</a:t>
            </a:r>
            <a:r>
              <a:rPr lang="zh-CN" altLang="en-US" sz="3200" b="1" dirty="0" smtClean="0">
                <a:solidFill>
                  <a:srgbClr val="193B30"/>
                </a:solidFill>
              </a:rPr>
              <a:t>精度的指标</a:t>
            </a:r>
          </a:p>
          <a:p>
            <a:pPr eaLnBrk="1" hangingPunct="1">
              <a:buNone/>
            </a:pPr>
            <a:r>
              <a:rPr lang="zh-CN" altLang="en-US" sz="2800" b="1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  <a:sym typeface="Symbol" pitchFamily="18" charset="2"/>
              </a:rPr>
              <a:t>当观测值中可能含有偶然误差和系统误差时，常用以下的指标衡量观测质量好坏：</a:t>
            </a:r>
            <a:endParaRPr lang="en-US" altLang="zh-CN" sz="2800" b="1" dirty="0" smtClean="0">
              <a:solidFill>
                <a:srgbClr val="262626"/>
              </a:solidFill>
              <a:latin typeface="宋体" pitchFamily="2" charset="-122"/>
              <a:ea typeface="宋体" pitchFamily="2" charset="-122"/>
              <a:sym typeface="Symbol" pitchFamily="18" charset="2"/>
            </a:endParaRPr>
          </a:p>
          <a:p>
            <a:pPr eaLnBrk="1" hangingPunct="1">
              <a:buNone/>
            </a:pP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一、精度</a:t>
            </a:r>
            <a:r>
              <a:rPr lang="en-US" altLang="zh-CN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--</a:t>
            </a:r>
            <a:r>
              <a:rPr lang="zh-CN" altLang="en-US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观测值</a:t>
            </a:r>
            <a:r>
              <a:rPr lang="en-US" altLang="zh-CN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x</a:t>
            </a:r>
            <a:r>
              <a:rPr lang="zh-CN" altLang="en-US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只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含偶然误差</a:t>
            </a:r>
          </a:p>
          <a:p>
            <a:pPr eaLnBrk="1" hangingPunct="1"/>
            <a:endParaRPr lang="zh-CN" altLang="en-US" dirty="0" smtClean="0"/>
          </a:p>
          <a:p>
            <a:pPr eaLnBrk="1" hangingPunct="1">
              <a:buNone/>
            </a:pP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二</a:t>
            </a:r>
            <a:r>
              <a:rPr lang="zh-CN" altLang="en-US" sz="28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、准确度</a:t>
            </a:r>
            <a:r>
              <a:rPr lang="en-US" altLang="zh-CN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—</a:t>
            </a:r>
            <a:r>
              <a:rPr lang="zh-CN" altLang="en-US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只考虑观测值</a:t>
            </a:r>
            <a:r>
              <a:rPr lang="en-US" altLang="zh-CN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x</a:t>
            </a:r>
            <a:r>
              <a:rPr lang="zh-CN" altLang="en-US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含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系统误差</a:t>
            </a:r>
            <a:endParaRPr lang="en-US" altLang="zh-CN" sz="2800" b="1" dirty="0" smtClean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华文新魏" pitchFamily="2" charset="-122"/>
              <a:sym typeface="Symbol" pitchFamily="18" charset="2"/>
            </a:endParaRPr>
          </a:p>
          <a:p>
            <a:pPr eaLnBrk="1" hangingPunct="1">
              <a:buNone/>
            </a:pPr>
            <a:endParaRPr lang="en-US" altLang="zh-CN" sz="2800" b="1" dirty="0" smtClean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华文新魏" pitchFamily="2" charset="-122"/>
              <a:sym typeface="Symbol" pitchFamily="18" charset="2"/>
            </a:endParaRPr>
          </a:p>
          <a:p>
            <a:pPr eaLnBrk="1" hangingPunct="1">
              <a:buNone/>
            </a:pP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三、精确度（均方误差）</a:t>
            </a:r>
            <a:r>
              <a:rPr lang="en-US" altLang="zh-CN" sz="2800" b="1" dirty="0" smtClean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 </a:t>
            </a:r>
            <a:r>
              <a:rPr lang="en-US" altLang="zh-CN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--</a:t>
            </a:r>
            <a:r>
              <a:rPr lang="zh-CN" altLang="en-US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观测值</a:t>
            </a:r>
            <a:r>
              <a:rPr lang="en-US" altLang="zh-CN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x</a:t>
            </a:r>
            <a:r>
              <a:rPr lang="zh-CN" altLang="en-US" sz="28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含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偶然和系统误差</a:t>
            </a:r>
            <a:endParaRPr lang="en-US" altLang="zh-CN" sz="2800" b="1" dirty="0" smtClean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华文新魏" pitchFamily="2" charset="-122"/>
              <a:sym typeface="Symbol" pitchFamily="18" charset="2"/>
            </a:endParaRPr>
          </a:p>
          <a:p>
            <a:pPr eaLnBrk="1" hangingPunct="1">
              <a:buNone/>
            </a:pPr>
            <a:endParaRPr lang="zh-CN" altLang="en-US" sz="2800" b="1" dirty="0" smtClean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华文新魏" pitchFamily="2" charset="-122"/>
              <a:sym typeface="Symbol" pitchFamily="18" charset="2"/>
            </a:endParaRPr>
          </a:p>
          <a:p>
            <a:pPr eaLnBrk="1" hangingPunct="1"/>
            <a:endParaRPr lang="en-US" altLang="zh-CN" dirty="0" smtClean="0"/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p:oleObj spid="_x0000_s71684" name="公式" r:id="rId3" imgW="914400" imgH="215640" progId="Equation.3">
              <p:embed/>
            </p:oleObj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2500298" y="2928934"/>
          <a:ext cx="3571900" cy="503703"/>
        </p:xfrm>
        <a:graphic>
          <a:graphicData uri="http://schemas.openxmlformats.org/presentationml/2006/ole">
            <p:oleObj spid="_x0000_s71685" name="公式" r:id="rId4" imgW="2070000" imgH="291960" progId="Equation.3">
              <p:embed/>
            </p:oleObj>
          </a:graphicData>
        </a:graphic>
      </p:graphicFrame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3143240" y="4286256"/>
          <a:ext cx="1428760" cy="429829"/>
        </p:xfrm>
        <a:graphic>
          <a:graphicData uri="http://schemas.openxmlformats.org/presentationml/2006/ole">
            <p:oleObj spid="_x0000_s71686" name="公式" r:id="rId5" imgW="888840" imgH="241200" progId="Equation.3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285984" y="5572140"/>
          <a:ext cx="3857652" cy="512726"/>
        </p:xfrm>
        <a:graphic>
          <a:graphicData uri="http://schemas.openxmlformats.org/presentationml/2006/ole">
            <p:oleObj spid="_x0000_s71687" name="公式" r:id="rId6" imgW="2006280" imgH="266400" progId="Equation.3">
              <p:embed/>
            </p:oleObj>
          </a:graphicData>
        </a:graphic>
      </p:graphicFrame>
      <p:pic>
        <p:nvPicPr>
          <p:cNvPr id="11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C:\Users\wsh\Documents\Tencent Files\291099149\Image\C2C\N44{L$X)A4CBR30L@9ELRFJ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643050"/>
            <a:ext cx="1638300" cy="2076450"/>
          </a:xfrm>
          <a:prstGeom prst="rect">
            <a:avLst/>
          </a:prstGeom>
          <a:noFill/>
        </p:spPr>
      </p:pic>
      <p:pic>
        <p:nvPicPr>
          <p:cNvPr id="105476" name="Picture 4" descr="C:\Users\wsh\Documents\Tencent Files\291099149\Image\C2C\]HP$TD[YO3DDPX~N@B}]3V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643050"/>
            <a:ext cx="1619250" cy="2019301"/>
          </a:xfrm>
          <a:prstGeom prst="rect">
            <a:avLst/>
          </a:prstGeom>
          <a:noFill/>
        </p:spPr>
      </p:pic>
      <p:pic>
        <p:nvPicPr>
          <p:cNvPr id="105478" name="Picture 6" descr="C:\Users\wsh\Documents\Tencent Files\291099149\Image\C2C\HOLS@9Q5%BD5%4}3L181GW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1643050"/>
            <a:ext cx="1628775" cy="20193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857232"/>
            <a:ext cx="7500990" cy="609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微软雅黑" pitchFamily="34" charset="-122"/>
                <a:ea typeface="华文新魏" pitchFamily="2" charset="-122"/>
                <a:sym typeface="Symbol" pitchFamily="18" charset="2"/>
              </a:rPr>
              <a:t>三张靶图比较，描述着弹点的“观测”质量：</a:t>
            </a:r>
            <a:endParaRPr lang="zh-CN" altLang="en-US" sz="2800" b="1" dirty="0">
              <a:latin typeface="微软雅黑" pitchFamily="34" charset="-122"/>
              <a:ea typeface="华文新魏" pitchFamily="2" charset="-122"/>
              <a:sym typeface="Symbol" pitchFamily="18" charset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4071942"/>
            <a:ext cx="8072494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精度：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低                           高                         高</a:t>
            </a:r>
            <a:endParaRPr lang="en-US" altLang="zh-CN" sz="2800" b="1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准确度：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高                           低                         高</a:t>
            </a:r>
            <a:endParaRPr lang="en-US" altLang="zh-CN" sz="2800" b="1" dirty="0" smtClean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精确度：</a:t>
            </a:r>
            <a:r>
              <a:rPr lang="zh-CN" altLang="en-US" sz="280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2800" b="1" dirty="0" smtClean="0">
                <a:latin typeface="华文新魏" pitchFamily="2" charset="-122"/>
                <a:ea typeface="华文新魏" pitchFamily="2" charset="-122"/>
              </a:rPr>
              <a:t>低                           低                         高    </a:t>
            </a:r>
            <a:endParaRPr lang="zh-CN" altLang="en-US" sz="2800" b="1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6" name="下箭头 15"/>
          <p:cNvSpPr/>
          <p:nvPr/>
        </p:nvSpPr>
        <p:spPr>
          <a:xfrm>
            <a:off x="2214546" y="3786190"/>
            <a:ext cx="142876" cy="28575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下箭头 16"/>
          <p:cNvSpPr/>
          <p:nvPr/>
        </p:nvSpPr>
        <p:spPr>
          <a:xfrm>
            <a:off x="7429520" y="3714752"/>
            <a:ext cx="142876" cy="28575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下箭头 17"/>
          <p:cNvSpPr/>
          <p:nvPr/>
        </p:nvSpPr>
        <p:spPr>
          <a:xfrm>
            <a:off x="4929190" y="3714752"/>
            <a:ext cx="142876" cy="28575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四、只含偶然误差时衡量精度的指标</a:t>
            </a: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472" y="3000372"/>
            <a:ext cx="3071834" cy="52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+mn-lt"/>
                <a:ea typeface="+mn-ea"/>
              </a:rPr>
              <a:t>1</a:t>
            </a:r>
            <a:r>
              <a:rPr lang="zh-CN" altLang="en-US" sz="2400" b="1" dirty="0" smtClean="0">
                <a:latin typeface="+mn-lt"/>
                <a:ea typeface="+mn-ea"/>
              </a:rPr>
              <a:t>）定义式</a:t>
            </a:r>
          </a:p>
        </p:txBody>
      </p:sp>
      <p:graphicFrame>
        <p:nvGraphicFramePr>
          <p:cNvPr id="104450" name="Object 4"/>
          <p:cNvGraphicFramePr>
            <a:graphicFrameLocks noChangeAspect="1"/>
          </p:cNvGraphicFramePr>
          <p:nvPr/>
        </p:nvGraphicFramePr>
        <p:xfrm>
          <a:off x="642910" y="3714752"/>
          <a:ext cx="6308725" cy="2736850"/>
        </p:xfrm>
        <a:graphic>
          <a:graphicData uri="http://schemas.openxmlformats.org/presentationml/2006/ole">
            <p:oleObj spid="_x0000_s104450" name="公式" r:id="rId3" imgW="2857320" imgH="124452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20" y="2285992"/>
            <a:ext cx="4357718" cy="609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1</a:t>
            </a: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、方差与中误差</a:t>
            </a:r>
            <a:endParaRPr lang="zh-CN" altLang="en-US" sz="2800" dirty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857233"/>
            <a:ext cx="8929718" cy="17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观测精度：</a:t>
            </a: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观测值（或观测误差）与其均值的离散程度。</a:t>
            </a:r>
            <a:endParaRPr lang="en-US" altLang="zh-CN" sz="2800" dirty="0" smtClean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衡量精度的指标：</a:t>
            </a: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用数字反映的精度（离散度）的高低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。</a:t>
            </a:r>
            <a:endParaRPr lang="en-US" altLang="zh-CN" sz="2800" b="1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2800" b="1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6BD8132-AA35-4BA6-8205-D90E04055CE3}" type="slidenum">
              <a:rPr lang="en-US" altLang="zh-CN" smtClean="0"/>
              <a:pPr/>
              <a:t>18</a:t>
            </a:fld>
            <a:endParaRPr lang="en-US" altLang="zh-CN" smtClean="0"/>
          </a:p>
        </p:txBody>
      </p:sp>
      <p:sp>
        <p:nvSpPr>
          <p:cNvPr id="112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0"/>
            <a:ext cx="8715404" cy="57148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dirty="0" smtClean="0">
                <a:solidFill>
                  <a:schemeClr val="tx1"/>
                </a:solidFill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）方差的实用计算式</a:t>
            </a:r>
            <a:endParaRPr lang="en-US" altLang="zh-CN" sz="2400" b="1" dirty="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zh-CN" sz="2800" dirty="0" smtClean="0"/>
          </a:p>
          <a:p>
            <a:pPr eaLnBrk="1" hangingPunct="1">
              <a:lnSpc>
                <a:spcPct val="90000"/>
              </a:lnSpc>
            </a:pPr>
            <a:endParaRPr lang="en-US" altLang="zh-CN" sz="2800" dirty="0" smtClean="0"/>
          </a:p>
          <a:p>
            <a:pPr eaLnBrk="1" hangingPunct="1">
              <a:lnSpc>
                <a:spcPct val="90000"/>
              </a:lnSpc>
            </a:pPr>
            <a:endParaRPr lang="en-US" altLang="zh-CN" sz="2800" dirty="0" smtClean="0"/>
          </a:p>
          <a:p>
            <a:pPr eaLnBrk="1" hangingPunct="1">
              <a:lnSpc>
                <a:spcPct val="90000"/>
              </a:lnSpc>
            </a:pPr>
            <a:endParaRPr lang="en-US" altLang="zh-CN" sz="2800" dirty="0" smtClean="0"/>
          </a:p>
          <a:p>
            <a:pPr eaLnBrk="1" hangingPunct="1">
              <a:lnSpc>
                <a:spcPct val="90000"/>
              </a:lnSpc>
              <a:buNone/>
            </a:pPr>
            <a:endParaRPr lang="en-US" altLang="zh-CN" sz="2800" dirty="0" smtClean="0"/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800" dirty="0" smtClean="0"/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800" dirty="0" smtClean="0"/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800" dirty="0" smtClean="0"/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800" dirty="0" smtClean="0"/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500034" y="714356"/>
          <a:ext cx="5572164" cy="1343790"/>
        </p:xfrm>
        <a:graphic>
          <a:graphicData uri="http://schemas.openxmlformats.org/presentationml/2006/ole">
            <p:oleObj spid="_x0000_s72706" name="公式" r:id="rId3" imgW="2311200" imgH="558720" progId="Equation.3">
              <p:embed/>
            </p:oleObj>
          </a:graphicData>
        </a:graphic>
      </p:graphicFrame>
      <p:graphicFrame>
        <p:nvGraphicFramePr>
          <p:cNvPr id="11267" name="Object 5"/>
          <p:cNvGraphicFramePr>
            <a:graphicFrameLocks noChangeAspect="1"/>
          </p:cNvGraphicFramePr>
          <p:nvPr/>
        </p:nvGraphicFramePr>
        <p:xfrm>
          <a:off x="642910" y="3714752"/>
          <a:ext cx="7866063" cy="2214563"/>
        </p:xfrm>
        <a:graphic>
          <a:graphicData uri="http://schemas.openxmlformats.org/presentationml/2006/ole">
            <p:oleObj spid="_x0000_s72707" name="公式" r:id="rId4" imgW="3149280" imgH="888840" progId="Equation.3">
              <p:embed/>
            </p:oleObj>
          </a:graphicData>
        </a:graphic>
      </p:graphicFrame>
      <p:graphicFrame>
        <p:nvGraphicFramePr>
          <p:cNvPr id="11268" name="Object 6"/>
          <p:cNvGraphicFramePr>
            <a:graphicFrameLocks noChangeAspect="1"/>
          </p:cNvGraphicFramePr>
          <p:nvPr/>
        </p:nvGraphicFramePr>
        <p:xfrm>
          <a:off x="2000232" y="2214554"/>
          <a:ext cx="3797316" cy="1162527"/>
        </p:xfrm>
        <a:graphic>
          <a:graphicData uri="http://schemas.openxmlformats.org/presentationml/2006/ole">
            <p:oleObj spid="_x0000_s72708" name="公式" r:id="rId5" imgW="1815840" imgH="55872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018" name="Object 5"/>
          <p:cNvGraphicFramePr>
            <a:graphicFrameLocks noChangeAspect="1"/>
          </p:cNvGraphicFramePr>
          <p:nvPr/>
        </p:nvGraphicFramePr>
        <p:xfrm>
          <a:off x="142845" y="142852"/>
          <a:ext cx="8143932" cy="1336763"/>
        </p:xfrm>
        <a:graphic>
          <a:graphicData uri="http://schemas.openxmlformats.org/presentationml/2006/ole">
            <p:oleObj spid="_x0000_s73730" name="公式" r:id="rId3" imgW="3860640" imgH="634680" progId="Equation.3">
              <p:embed/>
            </p:oleObj>
          </a:graphicData>
        </a:graphic>
      </p:graphicFrame>
      <p:sp>
        <p:nvSpPr>
          <p:cNvPr id="3" name="矩形 2"/>
          <p:cNvSpPr/>
          <p:nvPr/>
        </p:nvSpPr>
        <p:spPr>
          <a:xfrm>
            <a:off x="142844" y="1643050"/>
            <a:ext cx="878684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None/>
            </a:pPr>
            <a:r>
              <a:rPr lang="zh-CN" altLang="en-US" sz="2400" dirty="0" smtClean="0">
                <a:latin typeface="+mn-lt"/>
                <a:ea typeface="+mn-ea"/>
              </a:rPr>
              <a:t>等精度观测</a:t>
            </a:r>
            <a:r>
              <a:rPr lang="zh-CN" altLang="en-US" sz="2400" b="1" dirty="0" smtClean="0">
                <a:latin typeface="+mn-lt"/>
                <a:ea typeface="+mn-ea"/>
              </a:rPr>
              <a:t>中误差的理论值：</a:t>
            </a:r>
          </a:p>
          <a:p>
            <a:pPr eaLnBrk="1" hangingPunct="1">
              <a:buNone/>
            </a:pPr>
            <a:endParaRPr lang="zh-CN" altLang="en-US" sz="24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en-US" altLang="zh-CN" sz="2400" dirty="0" smtClean="0">
              <a:latin typeface="+mn-lt"/>
              <a:ea typeface="+mn-ea"/>
            </a:endParaRPr>
          </a:p>
          <a:p>
            <a:pPr eaLnBrk="1" hangingPunct="1">
              <a:buNone/>
            </a:pPr>
            <a:r>
              <a:rPr lang="zh-CN" altLang="en-US" sz="2400" dirty="0" smtClean="0">
                <a:latin typeface="+mn-lt"/>
                <a:ea typeface="+mn-ea"/>
              </a:rPr>
              <a:t>中误差估计的</a:t>
            </a:r>
            <a:r>
              <a:rPr lang="zh-CN" altLang="en-US" sz="2400" b="1" dirty="0" smtClean="0">
                <a:latin typeface="+mn-lt"/>
                <a:ea typeface="+mn-ea"/>
              </a:rPr>
              <a:t>实用公式：</a:t>
            </a:r>
          </a:p>
          <a:p>
            <a:pPr eaLnBrk="1" hangingPunct="1">
              <a:buNone/>
            </a:pPr>
            <a:endParaRPr lang="zh-CN" altLang="en-US" sz="24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lnSpc>
                <a:spcPct val="100000"/>
              </a:lnSpc>
              <a:buNone/>
            </a:pPr>
            <a:endParaRPr lang="en-US" altLang="zh-CN" sz="2400" dirty="0" smtClean="0">
              <a:latin typeface="+mn-lt"/>
              <a:ea typeface="+mn-ea"/>
            </a:endParaRPr>
          </a:p>
          <a:p>
            <a:pPr eaLnBrk="1" hangingPunct="1">
              <a:lnSpc>
                <a:spcPct val="100000"/>
              </a:lnSpc>
              <a:buNone/>
            </a:pPr>
            <a:r>
              <a:rPr lang="zh-CN" altLang="en-US" sz="2400" dirty="0" smtClean="0">
                <a:latin typeface="+mn-lt"/>
                <a:ea typeface="+mn-ea"/>
              </a:rPr>
              <a:t>一般情况下以上两值都简称为</a:t>
            </a:r>
            <a:r>
              <a:rPr lang="zh-CN" altLang="en-US" sz="2400" b="1" dirty="0" smtClean="0">
                <a:latin typeface="+mn-lt"/>
                <a:ea typeface="+mn-ea"/>
              </a:rPr>
              <a:t>中误差</a:t>
            </a:r>
            <a:r>
              <a:rPr lang="zh-CN" altLang="en-US" sz="2400" dirty="0" smtClean="0">
                <a:latin typeface="+mn-lt"/>
                <a:ea typeface="+mn-ea"/>
              </a:rPr>
              <a:t>。</a:t>
            </a:r>
            <a:r>
              <a:rPr lang="zh-CN" altLang="en-US" sz="2400" b="1" dirty="0" smtClean="0">
                <a:latin typeface="+mn-lt"/>
                <a:ea typeface="+mn-ea"/>
              </a:rPr>
              <a:t>中误差永远为正数</a:t>
            </a:r>
            <a:r>
              <a:rPr lang="zh-CN" altLang="en-US" sz="2400" dirty="0" smtClean="0">
                <a:latin typeface="+mn-lt"/>
                <a:ea typeface="+mn-ea"/>
              </a:rPr>
              <a:t>。</a:t>
            </a:r>
            <a:endParaRPr lang="en-US" altLang="zh-CN" sz="2400" dirty="0" smtClean="0">
              <a:latin typeface="+mn-lt"/>
              <a:ea typeface="+mn-ea"/>
            </a:endParaRPr>
          </a:p>
          <a:p>
            <a:pPr eaLnBrk="1" hangingPunct="1">
              <a:lnSpc>
                <a:spcPct val="100000"/>
              </a:lnSpc>
              <a:buNone/>
            </a:pPr>
            <a:endParaRPr lang="zh-CN" altLang="en-US" sz="2400" b="1" dirty="0" smtClean="0">
              <a:solidFill>
                <a:srgbClr val="A66402"/>
              </a:solidFill>
              <a:latin typeface="+mn-lt"/>
              <a:ea typeface="+mn-ea"/>
            </a:endParaRP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C00000"/>
                </a:solidFill>
                <a:latin typeface="+mn-lt"/>
                <a:ea typeface="+mn-ea"/>
              </a:rPr>
              <a:t>注意：</a:t>
            </a:r>
            <a:r>
              <a:rPr lang="zh-CN" altLang="en-US" sz="2400" dirty="0" smtClean="0">
                <a:latin typeface="+mn-lt"/>
                <a:ea typeface="+mn-ea"/>
              </a:rPr>
              <a:t>中误差不代表个别误差的大小，而是代表</a:t>
            </a:r>
            <a:r>
              <a:rPr lang="zh-CN" altLang="en-US" sz="2400" smtClean="0">
                <a:latin typeface="+mn-lt"/>
                <a:ea typeface="+mn-ea"/>
              </a:rPr>
              <a:t>误差值（或观测值）分布</a:t>
            </a:r>
            <a:r>
              <a:rPr lang="zh-CN" altLang="en-US" sz="2400" dirty="0" smtClean="0">
                <a:latin typeface="+mn-lt"/>
                <a:ea typeface="+mn-ea"/>
              </a:rPr>
              <a:t>的离散度的大小 ；    </a:t>
            </a:r>
            <a:endParaRPr lang="en-US" altLang="zh-CN" sz="2400" dirty="0" smtClean="0">
              <a:latin typeface="+mn-lt"/>
              <a:ea typeface="+mn-ea"/>
            </a:endParaRPr>
          </a:p>
          <a:p>
            <a:pPr eaLnBrk="1" hangingPunct="1">
              <a:buNone/>
            </a:pPr>
            <a:r>
              <a:rPr lang="zh-CN" altLang="en-US" sz="2400" dirty="0" smtClean="0">
                <a:latin typeface="+mn-lt"/>
                <a:ea typeface="+mn-ea"/>
              </a:rPr>
              <a:t>对分布已知的随机变量，中误差的理论值是一个定值，但其</a:t>
            </a:r>
            <a:r>
              <a:rPr lang="zh-CN" altLang="en-US" sz="2400" b="1" dirty="0" smtClean="0">
                <a:latin typeface="+mn-lt"/>
                <a:ea typeface="+mn-ea"/>
              </a:rPr>
              <a:t>估值是随机变量</a:t>
            </a:r>
            <a:r>
              <a:rPr lang="zh-CN" altLang="en-US" sz="2400" dirty="0" smtClean="0">
                <a:latin typeface="+mn-lt"/>
                <a:ea typeface="+mn-ea"/>
              </a:rPr>
              <a:t>。</a:t>
            </a:r>
          </a:p>
        </p:txBody>
      </p:sp>
      <p:graphicFrame>
        <p:nvGraphicFramePr>
          <p:cNvPr id="86019" name="Object 2"/>
          <p:cNvGraphicFramePr>
            <a:graphicFrameLocks noChangeAspect="1"/>
          </p:cNvGraphicFramePr>
          <p:nvPr/>
        </p:nvGraphicFramePr>
        <p:xfrm>
          <a:off x="4500562" y="1428736"/>
          <a:ext cx="3000396" cy="878671"/>
        </p:xfrm>
        <a:graphic>
          <a:graphicData uri="http://schemas.openxmlformats.org/presentationml/2006/ole">
            <p:oleObj spid="_x0000_s73731" name="公式" r:id="rId4" imgW="1511280" imgH="444240" progId="Equation.3">
              <p:embed/>
            </p:oleObj>
          </a:graphicData>
        </a:graphic>
      </p:graphicFrame>
      <p:graphicFrame>
        <p:nvGraphicFramePr>
          <p:cNvPr id="86020" name="Object 3"/>
          <p:cNvGraphicFramePr>
            <a:graphicFrameLocks noChangeAspect="1"/>
          </p:cNvGraphicFramePr>
          <p:nvPr/>
        </p:nvGraphicFramePr>
        <p:xfrm>
          <a:off x="4214810" y="2571744"/>
          <a:ext cx="1357322" cy="847179"/>
        </p:xfrm>
        <a:graphic>
          <a:graphicData uri="http://schemas.openxmlformats.org/presentationml/2006/ole">
            <p:oleObj spid="_x0000_s73732" name="公式" r:id="rId5" imgW="711000" imgH="444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642918"/>
            <a:ext cx="6500858" cy="742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solidFill>
                  <a:srgbClr val="025245"/>
                </a:solidFill>
                <a:latin typeface="+mn-ea"/>
                <a:ea typeface="+mn-ea"/>
              </a:rPr>
              <a:t>教 学 安 排</a:t>
            </a:r>
            <a:endParaRPr lang="zh-CN" altLang="en-US" sz="3600" b="1" dirty="0">
              <a:solidFill>
                <a:srgbClr val="025245"/>
              </a:solidFill>
              <a:latin typeface="+mn-ea"/>
              <a:ea typeface="+mn-e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785926"/>
            <a:ext cx="7572428" cy="4013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           本课程在专业课中的地位</a:t>
            </a:r>
            <a:endParaRPr lang="en-US" altLang="zh-CN" sz="2800" dirty="0" smtClean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2800" dirty="0" smtClean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           本课程与其它课程的联系</a:t>
            </a:r>
            <a:endParaRPr lang="en-US" altLang="zh-CN" sz="2800" dirty="0" smtClean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2800" dirty="0" smtClean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           本课程的主要内容安排</a:t>
            </a:r>
            <a:endParaRPr lang="en-US" altLang="zh-CN" sz="2800" dirty="0" smtClean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2800" dirty="0" smtClean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dirty="0" smtClean="0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</a:rPr>
              <a:t>            参考书目</a:t>
            </a:r>
            <a:endParaRPr lang="zh-CN" altLang="en-US" sz="2800" dirty="0">
              <a:solidFill>
                <a:srgbClr val="26262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428728" y="2000240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428728" y="3071810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428728" y="4214818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428728" y="5357826"/>
            <a:ext cx="214314" cy="21431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ED8D4C2-F1C4-4943-9DC0-0C93949A7353}" type="slidenum">
              <a:rPr lang="en-US" altLang="zh-CN" smtClean="0"/>
              <a:pPr/>
              <a:t>20</a:t>
            </a:fld>
            <a:endParaRPr lang="en-US" altLang="zh-CN" smtClean="0"/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2143108" y="785794"/>
          <a:ext cx="3727450" cy="1214437"/>
        </p:xfrm>
        <a:graphic>
          <a:graphicData uri="http://schemas.openxmlformats.org/presentationml/2006/ole">
            <p:oleObj spid="_x0000_s74754" name="公式" r:id="rId3" imgW="1282680" imgH="419040" progId="Equation.3">
              <p:embed/>
            </p:oleObj>
          </a:graphicData>
        </a:graphic>
      </p:graphicFrame>
      <p:graphicFrame>
        <p:nvGraphicFramePr>
          <p:cNvPr id="13315" name="Object 5"/>
          <p:cNvGraphicFramePr>
            <a:graphicFrameLocks noChangeAspect="1"/>
          </p:cNvGraphicFramePr>
          <p:nvPr/>
        </p:nvGraphicFramePr>
        <p:xfrm>
          <a:off x="428596" y="2143116"/>
          <a:ext cx="7929618" cy="1748665"/>
        </p:xfrm>
        <a:graphic>
          <a:graphicData uri="http://schemas.openxmlformats.org/presentationml/2006/ole">
            <p:oleObj spid="_x0000_s74755" name="公式" r:id="rId4" imgW="2984400" imgH="660240" progId="Equation.3">
              <p:embed/>
            </p:oleObj>
          </a:graphicData>
        </a:graphic>
      </p:graphicFrame>
      <p:graphicFrame>
        <p:nvGraphicFramePr>
          <p:cNvPr id="13316" name="Object 6"/>
          <p:cNvGraphicFramePr>
            <a:graphicFrameLocks noChangeAspect="1"/>
          </p:cNvGraphicFramePr>
          <p:nvPr/>
        </p:nvGraphicFramePr>
        <p:xfrm>
          <a:off x="428596" y="4214818"/>
          <a:ext cx="8145488" cy="1812054"/>
        </p:xfrm>
        <a:graphic>
          <a:graphicData uri="http://schemas.openxmlformats.org/presentationml/2006/ole">
            <p:oleObj spid="_x0000_s74756" name="公式" r:id="rId5" imgW="2844720" imgH="63468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0"/>
            <a:ext cx="9001156" cy="101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2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、平均误差 </a:t>
            </a:r>
            <a:r>
              <a:rPr lang="en-US" altLang="zh-CN" sz="32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--</a:t>
            </a:r>
            <a:r>
              <a:rPr lang="zh-CN" altLang="en-US" sz="32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观测误差绝对值的数学期望</a:t>
            </a: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44DD1DB-F793-4ECE-A464-FEAFF2A4D7A9}" type="slidenum">
              <a:rPr lang="en-US" altLang="zh-CN" smtClean="0"/>
              <a:pPr/>
              <a:t>21</a:t>
            </a:fld>
            <a:endParaRPr lang="en-US" altLang="zh-CN" smtClean="0"/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786842" cy="685800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32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3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、</a:t>
            </a: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或然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误差（概率误差）</a:t>
            </a:r>
          </a:p>
          <a:p>
            <a:pPr eaLnBrk="1" hangingPunct="1">
              <a:buNone/>
            </a:pPr>
            <a:endParaRPr lang="zh-CN" altLang="en-US" sz="2400" dirty="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endParaRPr lang="zh-CN" altLang="en-US" sz="2400" dirty="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endParaRPr lang="zh-CN" altLang="en-US" sz="2400" dirty="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endParaRPr lang="zh-CN" altLang="en-US" sz="2400" dirty="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endParaRPr lang="en-US" altLang="zh-CN" sz="2400" dirty="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</p:txBody>
      </p:sp>
      <p:graphicFrame>
        <p:nvGraphicFramePr>
          <p:cNvPr id="14338" name="Object 5"/>
          <p:cNvGraphicFramePr>
            <a:graphicFrameLocks noChangeAspect="1"/>
          </p:cNvGraphicFramePr>
          <p:nvPr/>
        </p:nvGraphicFramePr>
        <p:xfrm>
          <a:off x="285720" y="714356"/>
          <a:ext cx="8605697" cy="3122610"/>
        </p:xfrm>
        <a:graphic>
          <a:graphicData uri="http://schemas.openxmlformats.org/presentationml/2006/ole">
            <p:oleObj spid="_x0000_s75778" name="公式" r:id="rId3" imgW="3314520" imgH="1206360" progId="Equation.3">
              <p:embed/>
            </p:oleObj>
          </a:graphicData>
        </a:graphic>
      </p:graphicFrame>
      <p:graphicFrame>
        <p:nvGraphicFramePr>
          <p:cNvPr id="14339" name="Object 6"/>
          <p:cNvGraphicFramePr>
            <a:graphicFrameLocks noChangeAspect="1"/>
          </p:cNvGraphicFramePr>
          <p:nvPr/>
        </p:nvGraphicFramePr>
        <p:xfrm>
          <a:off x="411162" y="3928306"/>
          <a:ext cx="8089928" cy="1788284"/>
        </p:xfrm>
        <a:graphic>
          <a:graphicData uri="http://schemas.openxmlformats.org/presentationml/2006/ole">
            <p:oleObj spid="_x0000_s75779" name="公式" r:id="rId4" imgW="2857320" imgH="63468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5A7773C-194F-42B2-B968-A932278BA33B}" type="slidenum">
              <a:rPr lang="en-US" altLang="zh-CN" smtClean="0"/>
              <a:pPr/>
              <a:t>22</a:t>
            </a:fld>
            <a:endParaRPr lang="en-US" altLang="zh-CN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857232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800" b="1" dirty="0" smtClean="0">
                <a:solidFill>
                  <a:srgbClr val="025245"/>
                </a:solidFill>
                <a:sym typeface="Symbol" pitchFamily="18" charset="2"/>
              </a:rPr>
              <a:t></a:t>
            </a:r>
            <a:r>
              <a:rPr lang="zh-CN" altLang="en-US" sz="2800" b="1" dirty="0" smtClean="0">
                <a:solidFill>
                  <a:srgbClr val="025245"/>
                </a:solidFill>
                <a:sym typeface="Symbol" pitchFamily="18" charset="2"/>
              </a:rPr>
              <a:t>、、 </a:t>
            </a:r>
            <a:r>
              <a:rPr lang="zh-CN" altLang="en-US" sz="2800" b="1" dirty="0" smtClean="0">
                <a:solidFill>
                  <a:srgbClr val="025245"/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三种精度指标的特性：</a:t>
            </a:r>
          </a:p>
          <a:p>
            <a:pPr eaLnBrk="1" hangingPunct="1">
              <a:buNone/>
            </a:pPr>
            <a:endParaRPr lang="en-US" altLang="zh-CN" dirty="0" smtClean="0">
              <a:sym typeface="Symbol" pitchFamily="18" charset="2"/>
            </a:endParaRPr>
          </a:p>
          <a:p>
            <a:pPr eaLnBrk="1" hangingPunct="1">
              <a:buNone/>
            </a:pPr>
            <a:endParaRPr lang="en-US" altLang="zh-CN" dirty="0" smtClean="0">
              <a:sym typeface="Symbol" pitchFamily="18" charset="2"/>
            </a:endParaRPr>
          </a:p>
          <a:p>
            <a:pPr eaLnBrk="1" hangingPunct="1">
              <a:buNone/>
            </a:pPr>
            <a:endParaRPr lang="en-US" altLang="zh-CN" dirty="0" smtClean="0">
              <a:sym typeface="Symbol" pitchFamily="18" charset="2"/>
            </a:endParaRPr>
          </a:p>
          <a:p>
            <a:pPr eaLnBrk="1" hangingPunct="1">
              <a:buNone/>
            </a:pPr>
            <a:endParaRPr lang="en-US" altLang="zh-CN" dirty="0" smtClean="0">
              <a:sym typeface="Symbol" pitchFamily="18" charset="2"/>
            </a:endParaRPr>
          </a:p>
          <a:p>
            <a:pPr eaLnBrk="1" hangingPunct="1">
              <a:buNone/>
            </a:pPr>
            <a:endParaRPr lang="zh-CN" altLang="en-US" dirty="0" smtClean="0">
              <a:sym typeface="Symbol" pitchFamily="18" charset="2"/>
            </a:endParaRPr>
          </a:p>
          <a:p>
            <a:pPr eaLnBrk="1" hangingPunct="1"/>
            <a:endParaRPr lang="en-US" altLang="zh-CN" dirty="0" smtClean="0">
              <a:sym typeface="Symbol" pitchFamily="18" charset="2"/>
            </a:endParaRPr>
          </a:p>
        </p:txBody>
      </p:sp>
      <p:graphicFrame>
        <p:nvGraphicFramePr>
          <p:cNvPr id="15362" name="Object 28"/>
          <p:cNvGraphicFramePr>
            <a:graphicFrameLocks noChangeAspect="1"/>
          </p:cNvGraphicFramePr>
          <p:nvPr/>
        </p:nvGraphicFramePr>
        <p:xfrm>
          <a:off x="285720" y="4123761"/>
          <a:ext cx="7358114" cy="1792856"/>
        </p:xfrm>
        <a:graphic>
          <a:graphicData uri="http://schemas.openxmlformats.org/presentationml/2006/ole">
            <p:oleObj spid="_x0000_s76802" name="公式" r:id="rId3" imgW="2755800" imgH="672840" progId="Equation.3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58763" y="785813"/>
          <a:ext cx="8412162" cy="2309812"/>
        </p:xfrm>
        <a:graphic>
          <a:graphicData uri="http://schemas.openxmlformats.org/presentationml/2006/ole">
            <p:oleObj spid="_x0000_s76803" name="公式" r:id="rId4" imgW="3606480" imgH="99036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14282" y="3357562"/>
            <a:ext cx="835824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4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、极限误差（也称容许误差）</a:t>
            </a: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--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的限差</a:t>
            </a:r>
          </a:p>
        </p:txBody>
      </p:sp>
      <p:graphicFrame>
        <p:nvGraphicFramePr>
          <p:cNvPr id="76804" name="Object 28"/>
          <p:cNvGraphicFramePr>
            <a:graphicFrameLocks noChangeAspect="1"/>
          </p:cNvGraphicFramePr>
          <p:nvPr/>
        </p:nvGraphicFramePr>
        <p:xfrm>
          <a:off x="785786" y="6072206"/>
          <a:ext cx="4713820" cy="500066"/>
        </p:xfrm>
        <a:graphic>
          <a:graphicData uri="http://schemas.openxmlformats.org/presentationml/2006/ole">
            <p:oleObj spid="_x0000_s76804" name="公式" r:id="rId5" imgW="2145960" imgH="228600" progId="Equation.3">
              <p:embed/>
            </p:oleObj>
          </a:graphicData>
        </a:graphic>
      </p:graphicFrame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E00AB1B-F3DD-4ADF-B920-B90F6CFAEA62}" type="slidenum">
              <a:rPr lang="en-US" altLang="zh-CN" smtClean="0"/>
              <a:pPr/>
              <a:t>23</a:t>
            </a:fld>
            <a:endParaRPr lang="en-US" altLang="zh-CN" smtClean="0"/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0"/>
            <a:ext cx="8858280" cy="5143512"/>
          </a:xfrm>
        </p:spPr>
        <p:txBody>
          <a:bodyPr>
            <a:noAutofit/>
          </a:bodyPr>
          <a:lstStyle/>
          <a:p>
            <a:pPr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5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  <a:sym typeface="Symbol" pitchFamily="18" charset="2"/>
              </a:rPr>
              <a:t>、相对误差</a:t>
            </a:r>
          </a:p>
          <a:p>
            <a:pPr eaLnBrk="1" hangingPunct="1"/>
            <a:endParaRPr lang="zh-CN" altLang="en-US" dirty="0" smtClean="0"/>
          </a:p>
          <a:p>
            <a:pPr eaLnBrk="1" hangingPunct="1">
              <a:buNone/>
            </a:pPr>
            <a:endParaRPr lang="zh-CN" altLang="en-US" sz="20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还有相对真误差，相对极限误差等</a:t>
            </a:r>
          </a:p>
          <a:p>
            <a:pPr marL="0" indent="0" eaLnBrk="1" hangingPunct="1">
              <a:buNone/>
            </a:pPr>
            <a:r>
              <a:rPr lang="zh-CN" altLang="en-US" dirty="0" smtClean="0"/>
              <a:t>   </a:t>
            </a:r>
            <a:endParaRPr lang="en-US" altLang="zh-CN" dirty="0" smtClean="0"/>
          </a:p>
          <a:p>
            <a:pPr marL="0" indent="0" eaLnBrk="1" hangingPunct="1">
              <a:buNone/>
            </a:pP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zh-CN" altLang="en-US" sz="2800" b="1" dirty="0" smtClean="0">
                <a:solidFill>
                  <a:srgbClr val="008000"/>
                </a:solidFill>
                <a:latin typeface="黑体" pitchFamily="49" charset="-122"/>
                <a:ea typeface="黑体" pitchFamily="49" charset="-122"/>
              </a:rPr>
              <a:t>测角、量距精度匹配问题：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         </a:t>
            </a:r>
            <a:r>
              <a:rPr lang="en-US" altLang="zh-CN" sz="2000" dirty="0" smtClean="0"/>
              <a:t>A</a:t>
            </a:r>
          </a:p>
          <a:p>
            <a:pPr marL="0" indent="0" eaLnBrk="1" hangingPunct="1">
              <a:buNone/>
            </a:pPr>
            <a:endParaRPr lang="en-US" altLang="zh-CN" sz="2000" dirty="0" smtClean="0"/>
          </a:p>
          <a:p>
            <a:pPr marL="0" indent="0" eaLnBrk="1" hangingPunct="1">
              <a:buNone/>
            </a:pPr>
            <a:endParaRPr lang="en-US" altLang="zh-CN" sz="2000" dirty="0" smtClean="0"/>
          </a:p>
          <a:p>
            <a:pPr marL="0" indent="0" eaLnBrk="1" hangingPunct="1">
              <a:buNone/>
            </a:pPr>
            <a:r>
              <a:rPr lang="en-US" altLang="zh-CN" sz="2000" dirty="0" smtClean="0"/>
              <a:t>                                                                                       B</a:t>
            </a:r>
          </a:p>
          <a:p>
            <a:pPr eaLnBrk="1" hangingPunct="1">
              <a:buNone/>
            </a:pPr>
            <a:r>
              <a:rPr lang="en-US" altLang="zh-CN" sz="2000" dirty="0" smtClean="0"/>
              <a:t>                                                         </a:t>
            </a:r>
            <a:endParaRPr lang="zh-CN" altLang="en-US" sz="20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/>
            <a:endParaRPr lang="en-US" altLang="zh-CN" dirty="0" smtClean="0"/>
          </a:p>
        </p:txBody>
      </p:sp>
      <p:graphicFrame>
        <p:nvGraphicFramePr>
          <p:cNvPr id="16386" name="Object 16"/>
          <p:cNvGraphicFramePr>
            <a:graphicFrameLocks noChangeAspect="1"/>
          </p:cNvGraphicFramePr>
          <p:nvPr/>
        </p:nvGraphicFramePr>
        <p:xfrm>
          <a:off x="1571604" y="642918"/>
          <a:ext cx="5143535" cy="979893"/>
        </p:xfrm>
        <a:graphic>
          <a:graphicData uri="http://schemas.openxmlformats.org/presentationml/2006/ole">
            <p:oleObj spid="_x0000_s77826" name="公式" r:id="rId3" imgW="2044440" imgH="419040" progId="Equation.3">
              <p:embed/>
            </p:oleObj>
          </a:graphicData>
        </a:graphic>
      </p:graphicFrame>
      <p:sp>
        <p:nvSpPr>
          <p:cNvPr id="16390" name="Line 7"/>
          <p:cNvSpPr>
            <a:spLocks noChangeShapeType="1"/>
          </p:cNvSpPr>
          <p:nvPr/>
        </p:nvSpPr>
        <p:spPr bwMode="auto">
          <a:xfrm>
            <a:off x="6858000" y="4876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1" name="AutoShape 8"/>
          <p:cNvSpPr>
            <a:spLocks noChangeArrowheads="1"/>
          </p:cNvSpPr>
          <p:nvPr/>
        </p:nvSpPr>
        <p:spPr bwMode="auto">
          <a:xfrm>
            <a:off x="6867525" y="4800600"/>
            <a:ext cx="179388" cy="114300"/>
          </a:xfrm>
          <a:prstGeom prst="flowChartExtra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2" name="AutoShape 10"/>
          <p:cNvSpPr>
            <a:spLocks noChangeArrowheads="1"/>
          </p:cNvSpPr>
          <p:nvPr/>
        </p:nvSpPr>
        <p:spPr bwMode="auto">
          <a:xfrm>
            <a:off x="5943600" y="3429000"/>
            <a:ext cx="152400" cy="1524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3" name="Line 11"/>
          <p:cNvSpPr>
            <a:spLocks noChangeShapeType="1"/>
          </p:cNvSpPr>
          <p:nvPr/>
        </p:nvSpPr>
        <p:spPr bwMode="auto">
          <a:xfrm>
            <a:off x="6096000" y="3581400"/>
            <a:ext cx="914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4" name="Line 13"/>
          <p:cNvSpPr>
            <a:spLocks noChangeShapeType="1"/>
          </p:cNvSpPr>
          <p:nvPr/>
        </p:nvSpPr>
        <p:spPr bwMode="auto">
          <a:xfrm>
            <a:off x="6011863" y="3573463"/>
            <a:ext cx="914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5" name="Line 14"/>
          <p:cNvSpPr>
            <a:spLocks noChangeShapeType="1"/>
          </p:cNvSpPr>
          <p:nvPr/>
        </p:nvSpPr>
        <p:spPr bwMode="auto">
          <a:xfrm flipV="1">
            <a:off x="7010400" y="3962400"/>
            <a:ext cx="1676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8" name="Line 21"/>
          <p:cNvSpPr>
            <a:spLocks noChangeShapeType="1"/>
          </p:cNvSpPr>
          <p:nvPr/>
        </p:nvSpPr>
        <p:spPr bwMode="auto">
          <a:xfrm>
            <a:off x="7620000" y="44958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6387" name="Object 17"/>
          <p:cNvGraphicFramePr>
            <a:graphicFrameLocks noChangeAspect="1"/>
          </p:cNvGraphicFramePr>
          <p:nvPr/>
        </p:nvGraphicFramePr>
        <p:xfrm>
          <a:off x="142844" y="3714752"/>
          <a:ext cx="7073900" cy="2403475"/>
        </p:xfrm>
        <a:graphic>
          <a:graphicData uri="http://schemas.openxmlformats.org/presentationml/2006/ole">
            <p:oleObj spid="_x0000_s77827" name="公式" r:id="rId4" imgW="3365280" imgH="1143000" progId="Equation.3">
              <p:embed/>
            </p:oleObj>
          </a:graphicData>
        </a:graphic>
      </p:graphicFrame>
      <p:sp>
        <p:nvSpPr>
          <p:cNvPr id="16399" name="Freeform 23"/>
          <p:cNvSpPr>
            <a:spLocks/>
          </p:cNvSpPr>
          <p:nvPr/>
        </p:nvSpPr>
        <p:spPr bwMode="auto">
          <a:xfrm>
            <a:off x="6781800" y="4394200"/>
            <a:ext cx="685800" cy="254000"/>
          </a:xfrm>
          <a:custGeom>
            <a:avLst/>
            <a:gdLst>
              <a:gd name="T0" fmla="*/ 0 w 384"/>
              <a:gd name="T1" fmla="*/ 2147483647 h 112"/>
              <a:gd name="T2" fmla="*/ 2147483647 w 384"/>
              <a:gd name="T3" fmla="*/ 2147483647 h 112"/>
              <a:gd name="T4" fmla="*/ 2147483647 w 384"/>
              <a:gd name="T5" fmla="*/ 2147483647 h 112"/>
              <a:gd name="T6" fmla="*/ 2147483647 w 384"/>
              <a:gd name="T7" fmla="*/ 2147483647 h 112"/>
              <a:gd name="T8" fmla="*/ 0 60000 65536"/>
              <a:gd name="T9" fmla="*/ 0 60000 65536"/>
              <a:gd name="T10" fmla="*/ 0 60000 65536"/>
              <a:gd name="T11" fmla="*/ 0 60000 65536"/>
              <a:gd name="T12" fmla="*/ 0 w 384"/>
              <a:gd name="T13" fmla="*/ 0 h 112"/>
              <a:gd name="T14" fmla="*/ 384 w 384"/>
              <a:gd name="T15" fmla="*/ 112 h 11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84" h="112">
                <a:moveTo>
                  <a:pt x="0" y="64"/>
                </a:moveTo>
                <a:cubicBezTo>
                  <a:pt x="48" y="44"/>
                  <a:pt x="96" y="24"/>
                  <a:pt x="144" y="16"/>
                </a:cubicBezTo>
                <a:cubicBezTo>
                  <a:pt x="192" y="8"/>
                  <a:pt x="248" y="0"/>
                  <a:pt x="288" y="16"/>
                </a:cubicBezTo>
                <a:cubicBezTo>
                  <a:pt x="328" y="32"/>
                  <a:pt x="368" y="88"/>
                  <a:pt x="384" y="11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1" name="Text Box 25"/>
          <p:cNvSpPr txBox="1">
            <a:spLocks noChangeArrowheads="1"/>
          </p:cNvSpPr>
          <p:nvPr/>
        </p:nvSpPr>
        <p:spPr bwMode="auto">
          <a:xfrm>
            <a:off x="6858016" y="3929066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>
                <a:sym typeface="Symbol" pitchFamily="18" charset="2"/>
              </a:rPr>
              <a:t></a:t>
            </a:r>
            <a:endParaRPr lang="en-US" altLang="zh-CN" dirty="0"/>
          </a:p>
        </p:txBody>
      </p:sp>
      <p:sp>
        <p:nvSpPr>
          <p:cNvPr id="16402" name="Text Box 27"/>
          <p:cNvSpPr txBox="1">
            <a:spLocks noChangeArrowheads="1"/>
          </p:cNvSpPr>
          <p:nvPr/>
        </p:nvSpPr>
        <p:spPr bwMode="auto">
          <a:xfrm>
            <a:off x="7572396" y="4214818"/>
            <a:ext cx="857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>
                <a:sym typeface="Symbol" pitchFamily="18" charset="2"/>
              </a:rPr>
              <a:t></a:t>
            </a:r>
            <a:endParaRPr lang="en-US" altLang="zh-CN" dirty="0"/>
          </a:p>
        </p:txBody>
      </p:sp>
      <p:sp>
        <p:nvSpPr>
          <p:cNvPr id="16404" name="Text Box 8"/>
          <p:cNvSpPr txBox="1">
            <a:spLocks noChangeArrowheads="1"/>
          </p:cNvSpPr>
          <p:nvPr/>
        </p:nvSpPr>
        <p:spPr bwMode="auto">
          <a:xfrm>
            <a:off x="8358214" y="3929066"/>
            <a:ext cx="676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>
                <a:sym typeface="Symbol" pitchFamily="18" charset="2"/>
              </a:rPr>
              <a:t>s</a:t>
            </a:r>
            <a:endParaRPr lang="en-US" altLang="zh-CN" dirty="0"/>
          </a:p>
        </p:txBody>
      </p:sp>
      <p:sp>
        <p:nvSpPr>
          <p:cNvPr id="16405" name="Freeform 9"/>
          <p:cNvSpPr>
            <a:spLocks/>
          </p:cNvSpPr>
          <p:nvPr/>
        </p:nvSpPr>
        <p:spPr bwMode="auto">
          <a:xfrm>
            <a:off x="7812088" y="2979738"/>
            <a:ext cx="727075" cy="954087"/>
          </a:xfrm>
          <a:custGeom>
            <a:avLst/>
            <a:gdLst>
              <a:gd name="T0" fmla="*/ 0 w 458"/>
              <a:gd name="T1" fmla="*/ 2147483647 h 601"/>
              <a:gd name="T2" fmla="*/ 2147483647 w 458"/>
              <a:gd name="T3" fmla="*/ 2147483647 h 601"/>
              <a:gd name="T4" fmla="*/ 2147483647 w 458"/>
              <a:gd name="T5" fmla="*/ 2147483647 h 601"/>
              <a:gd name="T6" fmla="*/ 2147483647 w 458"/>
              <a:gd name="T7" fmla="*/ 2147483647 h 601"/>
              <a:gd name="T8" fmla="*/ 2147483647 w 458"/>
              <a:gd name="T9" fmla="*/ 2147483647 h 601"/>
              <a:gd name="T10" fmla="*/ 2147483647 w 458"/>
              <a:gd name="T11" fmla="*/ 2147483647 h 601"/>
              <a:gd name="T12" fmla="*/ 2147483647 w 458"/>
              <a:gd name="T13" fmla="*/ 2147483647 h 60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58"/>
              <a:gd name="T22" fmla="*/ 0 h 601"/>
              <a:gd name="T23" fmla="*/ 458 w 458"/>
              <a:gd name="T24" fmla="*/ 601 h 60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58" h="601">
                <a:moveTo>
                  <a:pt x="0" y="5"/>
                </a:moveTo>
                <a:cubicBezTo>
                  <a:pt x="70" y="2"/>
                  <a:pt x="141" y="0"/>
                  <a:pt x="198" y="5"/>
                </a:cubicBezTo>
                <a:cubicBezTo>
                  <a:pt x="255" y="10"/>
                  <a:pt x="307" y="6"/>
                  <a:pt x="340" y="34"/>
                </a:cubicBezTo>
                <a:cubicBezTo>
                  <a:pt x="373" y="62"/>
                  <a:pt x="378" y="118"/>
                  <a:pt x="397" y="175"/>
                </a:cubicBezTo>
                <a:cubicBezTo>
                  <a:pt x="416" y="232"/>
                  <a:pt x="448" y="317"/>
                  <a:pt x="453" y="374"/>
                </a:cubicBezTo>
                <a:cubicBezTo>
                  <a:pt x="458" y="431"/>
                  <a:pt x="434" y="477"/>
                  <a:pt x="425" y="515"/>
                </a:cubicBezTo>
                <a:cubicBezTo>
                  <a:pt x="416" y="553"/>
                  <a:pt x="406" y="577"/>
                  <a:pt x="397" y="601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6" name="Text Box 11"/>
          <p:cNvSpPr txBox="1">
            <a:spLocks noChangeArrowheads="1"/>
          </p:cNvSpPr>
          <p:nvPr/>
        </p:nvSpPr>
        <p:spPr bwMode="auto">
          <a:xfrm>
            <a:off x="7542213" y="2438400"/>
            <a:ext cx="1350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>
                <a:sym typeface="Symbol" pitchFamily="18" charset="2"/>
              </a:rPr>
              <a:t></a:t>
            </a:r>
            <a:endParaRPr lang="zh-CN" altLang="zh-CN">
              <a:sym typeface="Symbol" pitchFamily="18" charset="2"/>
            </a:endParaRPr>
          </a:p>
        </p:txBody>
      </p:sp>
      <p:sp>
        <p:nvSpPr>
          <p:cNvPr id="16407" name="Line 12"/>
          <p:cNvSpPr>
            <a:spLocks noChangeShapeType="1"/>
          </p:cNvSpPr>
          <p:nvPr/>
        </p:nvSpPr>
        <p:spPr bwMode="auto">
          <a:xfrm>
            <a:off x="8397875" y="38782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08" name="Line 15"/>
          <p:cNvSpPr>
            <a:spLocks noChangeShapeType="1"/>
          </p:cNvSpPr>
          <p:nvPr/>
        </p:nvSpPr>
        <p:spPr bwMode="auto">
          <a:xfrm flipH="1">
            <a:off x="8351838" y="3924300"/>
            <a:ext cx="90487" cy="90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 rot="16200000" flipV="1">
            <a:off x="8221291" y="3986432"/>
            <a:ext cx="174622" cy="111099"/>
          </a:xfrm>
          <a:prstGeom prst="line">
            <a:avLst/>
          </a:prstGeom>
          <a:ln w="1270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endCxn id="16394" idx="1"/>
          </p:cNvCxnSpPr>
          <p:nvPr/>
        </p:nvCxnSpPr>
        <p:spPr bwMode="auto">
          <a:xfrm rot="10800000" flipV="1">
            <a:off x="6926264" y="3929065"/>
            <a:ext cx="1360513" cy="93979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29" name="Text Box 25"/>
          <p:cNvSpPr txBox="1">
            <a:spLocks noChangeArrowheads="1"/>
          </p:cNvSpPr>
          <p:nvPr/>
        </p:nvSpPr>
        <p:spPr bwMode="auto">
          <a:xfrm>
            <a:off x="8143900" y="3643314"/>
            <a:ext cx="857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 smtClean="0"/>
              <a:t>C    C’</a:t>
            </a:r>
            <a:endParaRPr lang="en-US" altLang="zh-CN" dirty="0"/>
          </a:p>
        </p:txBody>
      </p:sp>
      <p:sp>
        <p:nvSpPr>
          <p:cNvPr id="30" name="椭圆 29"/>
          <p:cNvSpPr/>
          <p:nvPr/>
        </p:nvSpPr>
        <p:spPr bwMode="auto">
          <a:xfrm>
            <a:off x="8215338" y="3929066"/>
            <a:ext cx="71438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宋体" pitchFamily="2" charset="-122"/>
            </a:endParaRPr>
          </a:p>
        </p:txBody>
      </p:sp>
      <p:sp>
        <p:nvSpPr>
          <p:cNvPr id="31" name="椭圆 30"/>
          <p:cNvSpPr/>
          <p:nvPr/>
        </p:nvSpPr>
        <p:spPr bwMode="auto">
          <a:xfrm>
            <a:off x="8643966" y="3929066"/>
            <a:ext cx="71438" cy="71438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宋体" pitchFamily="2" charset="-122"/>
            </a:endParaRPr>
          </a:p>
        </p:txBody>
      </p:sp>
      <p:pic>
        <p:nvPicPr>
          <p:cNvPr id="32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任意多边形 33"/>
          <p:cNvSpPr/>
          <p:nvPr/>
        </p:nvSpPr>
        <p:spPr>
          <a:xfrm>
            <a:off x="7496355" y="4468483"/>
            <a:ext cx="89139" cy="112143"/>
          </a:xfrm>
          <a:custGeom>
            <a:avLst/>
            <a:gdLst>
              <a:gd name="connsiteX0" fmla="*/ 0 w 89139"/>
              <a:gd name="connsiteY0" fmla="*/ 0 h 112143"/>
              <a:gd name="connsiteX1" fmla="*/ 69011 w 89139"/>
              <a:gd name="connsiteY1" fmla="*/ 43132 h 112143"/>
              <a:gd name="connsiteX2" fmla="*/ 86264 w 89139"/>
              <a:gd name="connsiteY2" fmla="*/ 77638 h 112143"/>
              <a:gd name="connsiteX3" fmla="*/ 86264 w 89139"/>
              <a:gd name="connsiteY3" fmla="*/ 112143 h 112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9139" h="112143">
                <a:moveTo>
                  <a:pt x="0" y="0"/>
                </a:moveTo>
                <a:cubicBezTo>
                  <a:pt x="27317" y="15096"/>
                  <a:pt x="54634" y="30192"/>
                  <a:pt x="69011" y="43132"/>
                </a:cubicBezTo>
                <a:cubicBezTo>
                  <a:pt x="83388" y="56072"/>
                  <a:pt x="83389" y="66136"/>
                  <a:pt x="86264" y="77638"/>
                </a:cubicBezTo>
                <a:cubicBezTo>
                  <a:pt x="89139" y="89140"/>
                  <a:pt x="87701" y="100641"/>
                  <a:pt x="86264" y="112143"/>
                </a:cubicBezTo>
              </a:path>
            </a:pathLst>
          </a:custGeom>
          <a:ln w="1270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CAAB980-04AB-4A4F-9E68-4341A2458FB7}" type="slidenum">
              <a:rPr lang="en-US" altLang="zh-CN" smtClean="0"/>
              <a:pPr/>
              <a:t>24</a:t>
            </a:fld>
            <a:endParaRPr lang="en-US" altLang="zh-CN" smtClean="0"/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0"/>
            <a:ext cx="8643966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宋体" pitchFamily="2" charset="-122"/>
                <a:ea typeface="宋体" pitchFamily="2" charset="-122"/>
              </a:rPr>
              <a:t>测放</a:t>
            </a:r>
            <a:r>
              <a:rPr lang="en-US" altLang="zh-CN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宋体" pitchFamily="2" charset="-122"/>
                <a:ea typeface="宋体" pitchFamily="2" charset="-122"/>
              </a:rPr>
              <a:t>C</a:t>
            </a:r>
            <a:r>
              <a:rPr lang="zh-CN" altLang="zh-CN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宋体" pitchFamily="2" charset="-122"/>
                <a:ea typeface="宋体" pitchFamily="2" charset="-122"/>
              </a:rPr>
              <a:t>点</a:t>
            </a: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zh-CN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宋体" pitchFamily="2" charset="-122"/>
                <a:ea typeface="宋体" pitchFamily="2" charset="-122"/>
              </a:rPr>
              <a:t>纵横向相对误差要求匹配，即</a:t>
            </a:r>
          </a:p>
          <a:p>
            <a:pPr eaLnBrk="1" hangingPunct="1">
              <a:buNone/>
            </a:pPr>
            <a:endParaRPr lang="zh-CN" altLang="zh-CN" dirty="0" smtClean="0"/>
          </a:p>
          <a:p>
            <a:pPr eaLnBrk="1" hangingPunct="1">
              <a:buNone/>
            </a:pPr>
            <a:r>
              <a:rPr lang="en-US" altLang="zh-CN" dirty="0" smtClean="0"/>
              <a:t> </a:t>
            </a:r>
            <a:endParaRPr lang="zh-CN" altLang="zh-CN" dirty="0" smtClean="0"/>
          </a:p>
          <a:p>
            <a:pPr eaLnBrk="1" hangingPunct="1">
              <a:buNone/>
            </a:pPr>
            <a:endParaRPr lang="zh-CN" altLang="zh-CN" dirty="0" smtClean="0"/>
          </a:p>
          <a:p>
            <a:pPr eaLnBrk="1" hangingPunct="1">
              <a:buNone/>
            </a:pPr>
            <a:endParaRPr lang="en-US" altLang="zh-CN" dirty="0" smtClean="0"/>
          </a:p>
          <a:p>
            <a:pPr eaLnBrk="1" hangingPunct="1">
              <a:buNone/>
            </a:pPr>
            <a:endParaRPr lang="zh-CN" altLang="zh-CN" dirty="0" smtClean="0"/>
          </a:p>
          <a:p>
            <a:pPr marL="0" indent="0" eaLnBrk="1" hangingPunct="1">
              <a:buNone/>
            </a:pPr>
            <a:r>
              <a:rPr lang="zh-CN" altLang="en-US" sz="28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例如，当测角中误差为        时，有量距相对误差要求：</a:t>
            </a:r>
          </a:p>
          <a:p>
            <a:pPr eaLnBrk="1" hangingPunct="1">
              <a:buNone/>
            </a:pPr>
            <a:endParaRPr lang="zh-CN" altLang="en-US" dirty="0" smtClean="0"/>
          </a:p>
          <a:p>
            <a:pPr eaLnBrk="1" hangingPunct="1">
              <a:buNone/>
            </a:pPr>
            <a:endParaRPr lang="zh-CN" altLang="en-US" dirty="0" smtClean="0"/>
          </a:p>
          <a:p>
            <a:pPr eaLnBrk="1" hangingPunct="1">
              <a:buNone/>
            </a:pPr>
            <a:endParaRPr lang="en-US" altLang="zh-CN" dirty="0" smtClean="0"/>
          </a:p>
          <a:p>
            <a:pPr eaLnBrk="1" hangingPunct="1">
              <a:buNone/>
            </a:pPr>
            <a:r>
              <a:rPr lang="zh-CN" altLang="en-US" sz="2800" b="1" dirty="0" smtClean="0">
                <a:solidFill>
                  <a:srgbClr val="C00000"/>
                </a:solidFill>
              </a:rPr>
              <a:t>所以量距相对误差达到          时，与测角精度相匹配。</a:t>
            </a:r>
          </a:p>
        </p:txBody>
      </p:sp>
      <p:graphicFrame>
        <p:nvGraphicFramePr>
          <p:cNvPr id="17410" name="Object 14"/>
          <p:cNvGraphicFramePr>
            <a:graphicFrameLocks noChangeAspect="1"/>
          </p:cNvGraphicFramePr>
          <p:nvPr/>
        </p:nvGraphicFramePr>
        <p:xfrm>
          <a:off x="1062039" y="703540"/>
          <a:ext cx="4795846" cy="2377798"/>
        </p:xfrm>
        <a:graphic>
          <a:graphicData uri="http://schemas.openxmlformats.org/presentationml/2006/ole">
            <p:oleObj spid="_x0000_s78850" name="公式" r:id="rId3" imgW="1688760" imgH="838080" progId="Equation.3">
              <p:embed/>
            </p:oleObj>
          </a:graphicData>
        </a:graphic>
      </p:graphicFrame>
      <p:graphicFrame>
        <p:nvGraphicFramePr>
          <p:cNvPr id="17411" name="Object 15"/>
          <p:cNvGraphicFramePr>
            <a:graphicFrameLocks noChangeAspect="1"/>
          </p:cNvGraphicFramePr>
          <p:nvPr/>
        </p:nvGraphicFramePr>
        <p:xfrm>
          <a:off x="1962150" y="4286250"/>
          <a:ext cx="3667125" cy="1028700"/>
        </p:xfrm>
        <a:graphic>
          <a:graphicData uri="http://schemas.openxmlformats.org/presentationml/2006/ole">
            <p:oleObj spid="_x0000_s78851" name="公式" r:id="rId4" imgW="1396800" imgH="393480" progId="Equation.3">
              <p:embed/>
            </p:oleObj>
          </a:graphicData>
        </a:graphic>
      </p:graphicFrame>
      <p:graphicFrame>
        <p:nvGraphicFramePr>
          <p:cNvPr id="17412" name="Object 16"/>
          <p:cNvGraphicFramePr>
            <a:graphicFrameLocks noChangeAspect="1"/>
          </p:cNvGraphicFramePr>
          <p:nvPr/>
        </p:nvGraphicFramePr>
        <p:xfrm>
          <a:off x="4000496" y="5643578"/>
          <a:ext cx="928694" cy="988776"/>
        </p:xfrm>
        <a:graphic>
          <a:graphicData uri="http://schemas.openxmlformats.org/presentationml/2006/ole">
            <p:oleObj spid="_x0000_s78852" name="公式" r:id="rId5" imgW="368280" imgH="393480" progId="Equation.3">
              <p:embed/>
            </p:oleObj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071934" y="3230562"/>
          <a:ext cx="1357322" cy="527848"/>
        </p:xfrm>
        <a:graphic>
          <a:graphicData uri="http://schemas.openxmlformats.org/presentationml/2006/ole">
            <p:oleObj spid="_x0000_s78853" name="公式" r:id="rId6" imgW="58392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8E210A-92AB-49D2-9889-1E47779783B6}" type="slidenum">
              <a:rPr lang="en-US" altLang="zh-CN" smtClean="0"/>
              <a:pPr/>
              <a:t>3</a:t>
            </a:fld>
            <a:endParaRPr lang="en-US" altLang="zh-CN" smtClean="0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857752" cy="714380"/>
          </a:xfrm>
        </p:spPr>
        <p:txBody>
          <a:bodyPr/>
          <a:lstStyle/>
          <a:p>
            <a:pPr eaLnBrk="1" hangingPunct="1"/>
            <a:r>
              <a:rPr lang="zh-CN" altLang="en-US" sz="3200" b="1" dirty="0" smtClean="0"/>
              <a:t>第</a:t>
            </a:r>
            <a:r>
              <a:rPr lang="en-US" altLang="zh-CN" sz="3200" b="1" dirty="0" smtClean="0"/>
              <a:t>1</a:t>
            </a:r>
            <a:r>
              <a:rPr lang="zh-CN" altLang="en-US" sz="3200" b="1" dirty="0" smtClean="0"/>
              <a:t>章 绪论 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5" y="785794"/>
            <a:ext cx="8982075" cy="5265738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800" b="1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1.1 </a:t>
            </a:r>
            <a:r>
              <a:rPr lang="zh-CN" altLang="en-US" sz="2800" b="1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测量误差</a:t>
            </a:r>
          </a:p>
          <a:p>
            <a:pPr marL="1797050" indent="-1797050" eaLnBrk="1" hangingPunct="1">
              <a:buNone/>
            </a:pPr>
            <a:r>
              <a:rPr lang="zh-CN" altLang="en-US" sz="28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误差来源：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仪器、观测者、外界条件－－</a:t>
            </a:r>
            <a:r>
              <a:rPr lang="zh-CN" altLang="en-US" sz="2800" dirty="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三者合称观测条件</a:t>
            </a:r>
          </a:p>
          <a:p>
            <a:pPr eaLnBrk="1" hangingPunct="1">
              <a:buNone/>
            </a:pPr>
            <a:r>
              <a:rPr lang="zh-CN" altLang="en-US" sz="28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误差分类：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系统误差、偶然误差、粗差</a:t>
            </a:r>
          </a:p>
          <a:p>
            <a:pPr eaLnBrk="1" hangingPunct="1"/>
            <a:endParaRPr lang="zh-CN" altLang="en-US" sz="2800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None/>
            </a:pPr>
            <a:r>
              <a:rPr lang="zh-CN" altLang="en-US" sz="2800" dirty="0" smtClean="0">
                <a:solidFill>
                  <a:srgbClr val="C00000"/>
                </a:solidFill>
                <a:latin typeface="黑体" pitchFamily="49" charset="-122"/>
                <a:ea typeface="黑体" pitchFamily="49" charset="-122"/>
              </a:rPr>
              <a:t>使用“经典平差法”的前提条件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（要求观测数据满足）：</a:t>
            </a:r>
            <a:endParaRPr lang="en-US" altLang="zh-CN" sz="28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）仅含偶然误差（观测数据的分布服从正态分布）</a:t>
            </a:r>
          </a:p>
          <a:p>
            <a:pPr eaLnBrk="1" hangingPunct="1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）要有多余观测值</a:t>
            </a:r>
          </a:p>
          <a:p>
            <a:pPr eaLnBrk="1" hangingPunct="1"/>
            <a:endParaRPr lang="en-US" altLang="zh-CN" dirty="0" smtClean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121ED1-5377-4BAC-907C-71E6A98E2DDD}" type="slidenum">
              <a:rPr lang="en-US" altLang="zh-CN" smtClean="0"/>
              <a:pPr/>
              <a:t>4</a:t>
            </a:fld>
            <a:endParaRPr lang="en-US" altLang="zh-CN" smtClean="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4286256"/>
            <a:ext cx="8056563" cy="765175"/>
          </a:xfrm>
        </p:spPr>
        <p:txBody>
          <a:bodyPr/>
          <a:lstStyle/>
          <a:p>
            <a:pPr eaLnBrk="1" hangingPunct="1"/>
            <a:r>
              <a:rPr lang="zh-CN" altLang="en-US" sz="2800" b="1" smtClean="0">
                <a:solidFill>
                  <a:srgbClr val="FF0000"/>
                </a:solidFill>
              </a:rPr>
              <a:t>误差定义</a:t>
            </a:r>
            <a:r>
              <a:rPr altLang="en-US" sz="2800" b="1" smtClean="0">
                <a:solidFill>
                  <a:srgbClr val="FF0000"/>
                </a:solidFill>
              </a:rPr>
              <a:t>式</a:t>
            </a:r>
            <a:r>
              <a:rPr lang="zh-CN" altLang="en-US" sz="2800" smtClean="0"/>
              <a:t>：</a:t>
            </a:r>
            <a:r>
              <a:rPr lang="zh-CN" altLang="en-US" sz="2800" b="0" dirty="0" smtClean="0">
                <a:solidFill>
                  <a:schemeClr val="tx1"/>
                </a:solidFill>
              </a:rPr>
              <a:t>真值与观测值</a:t>
            </a:r>
            <a:r>
              <a:rPr lang="zh-CN" altLang="en-US" sz="2800" b="0" smtClean="0">
                <a:solidFill>
                  <a:schemeClr val="tx1"/>
                </a:solidFill>
              </a:rPr>
              <a:t>之差</a:t>
            </a:r>
            <a:r>
              <a:rPr altLang="en-US" sz="2800" b="0" smtClean="0">
                <a:solidFill>
                  <a:schemeClr val="tx1"/>
                </a:solidFill>
              </a:rPr>
              <a:t>称为真误差</a:t>
            </a:r>
            <a:r>
              <a:rPr lang="zh-CN" altLang="en-US" sz="2800" b="0" smtClean="0">
                <a:solidFill>
                  <a:schemeClr val="tx1"/>
                </a:solidFill>
              </a:rPr>
              <a:t>：</a:t>
            </a:r>
            <a:r>
              <a:rPr lang="zh-CN" altLang="en-US" b="0" dirty="0" smtClean="0">
                <a:solidFill>
                  <a:schemeClr val="tx1"/>
                </a:solidFill>
              </a:rPr>
              <a:t/>
            </a:r>
            <a:br>
              <a:rPr lang="zh-CN" altLang="en-US" b="0" dirty="0" smtClean="0">
                <a:solidFill>
                  <a:schemeClr val="tx1"/>
                </a:solidFill>
              </a:rPr>
            </a:br>
            <a:endParaRPr lang="zh-CN" altLang="en-US" b="0" dirty="0" smtClean="0">
              <a:solidFill>
                <a:schemeClr val="tx1"/>
              </a:solidFill>
            </a:endParaRP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7764456" cy="3757634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3200" b="1" dirty="0" smtClean="0">
                <a:solidFill>
                  <a:schemeClr val="accent6">
                    <a:lumMod val="50000"/>
                  </a:schemeClr>
                </a:solidFill>
              </a:rPr>
              <a:t>1.2 </a:t>
            </a:r>
            <a:r>
              <a:rPr lang="zh-CN" altLang="en-US" sz="3200" b="1" dirty="0" smtClean="0">
                <a:solidFill>
                  <a:schemeClr val="accent6">
                    <a:lumMod val="50000"/>
                  </a:schemeClr>
                </a:solidFill>
              </a:rPr>
              <a:t>平差的任务</a:t>
            </a:r>
          </a:p>
          <a:p>
            <a:pPr eaLnBrk="1" hangingPunct="1">
              <a:buNone/>
            </a:pPr>
            <a:r>
              <a:rPr lang="en-US" altLang="zh-CN" sz="28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1</a:t>
            </a: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、消除观测值之间的矛盾</a:t>
            </a:r>
          </a:p>
          <a:p>
            <a:pPr eaLnBrk="1" hangingPunct="1">
              <a:buNone/>
            </a:pPr>
            <a:r>
              <a:rPr lang="en-US" altLang="zh-CN" sz="28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2</a:t>
            </a: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、求</a:t>
            </a:r>
            <a:r>
              <a:rPr lang="zh-CN" altLang="en-US" sz="28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出未知量的</a:t>
            </a: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最可靠值</a:t>
            </a:r>
          </a:p>
          <a:p>
            <a:pPr eaLnBrk="1" hangingPunct="1">
              <a:buNone/>
            </a:pPr>
            <a:r>
              <a:rPr lang="en-US" altLang="zh-CN" sz="28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3</a:t>
            </a: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、评定测量成果的精度</a:t>
            </a:r>
          </a:p>
          <a:p>
            <a:pPr eaLnBrk="1" hangingPunct="1"/>
            <a:endParaRPr lang="en-US" altLang="zh-CN" dirty="0" smtClean="0"/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2571736" y="5000636"/>
          <a:ext cx="2143140" cy="681174"/>
        </p:xfrm>
        <a:graphic>
          <a:graphicData uri="http://schemas.openxmlformats.org/presentationml/2006/ole">
            <p:oleObj spid="_x0000_s80898" name="公式" r:id="rId3" imgW="634680" imgH="20304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A1E4FE-C8DE-4A0A-BE23-463965B1D766}" type="slidenum">
              <a:rPr lang="en-US" altLang="zh-CN" smtClean="0"/>
              <a:pPr/>
              <a:t>5</a:t>
            </a:fld>
            <a:endParaRPr lang="en-US" altLang="zh-CN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737445" cy="785818"/>
          </a:xfrm>
        </p:spPr>
        <p:txBody>
          <a:bodyPr>
            <a:noAutofit/>
          </a:bodyPr>
          <a:lstStyle/>
          <a:p>
            <a:pPr algn="l" eaLnBrk="1" hangingPunct="1"/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6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600" dirty="0" smtClean="0">
                <a:latin typeface="黑体" pitchFamily="49" charset="-122"/>
                <a:ea typeface="黑体" pitchFamily="49" charset="-122"/>
              </a:rPr>
              <a:t>章</a:t>
            </a:r>
            <a:r>
              <a:rPr lang="zh-CN" altLang="en-US" sz="3600" dirty="0" smtClean="0"/>
              <a:t>  </a:t>
            </a:r>
            <a:r>
              <a:rPr lang="en-US" altLang="zh-CN" sz="3200" dirty="0" smtClean="0"/>
              <a:t>2.1  </a:t>
            </a:r>
            <a:r>
              <a:rPr lang="zh-CN" altLang="en-US" sz="3200" b="1" dirty="0" smtClean="0"/>
              <a:t>正态分布</a:t>
            </a:r>
            <a:endParaRPr lang="zh-CN" altLang="en-US" sz="3200" dirty="0" smtClean="0"/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571480"/>
            <a:ext cx="7929586" cy="150019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一、正态分布</a:t>
            </a:r>
          </a:p>
          <a:p>
            <a:pPr eaLnBrk="1" hangingPunct="1">
              <a:buNone/>
            </a:pPr>
            <a:r>
              <a:rPr lang="zh-CN" altLang="en-US" sz="2800" dirty="0" smtClean="0"/>
              <a:t>   </a:t>
            </a:r>
            <a:r>
              <a:rPr lang="zh-CN" altLang="en-US" sz="2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连续型随机变量中最常见的一种分布模型。</a:t>
            </a:r>
          </a:p>
          <a:p>
            <a:pPr eaLnBrk="1" hangingPunct="1">
              <a:buNone/>
            </a:pPr>
            <a:r>
              <a:rPr lang="zh-CN" altLang="en-US" sz="28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正态分布特性：</a:t>
            </a: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14283" y="3000372"/>
          <a:ext cx="7961586" cy="3429023"/>
        </p:xfrm>
        <a:graphic>
          <a:graphicData uri="http://schemas.openxmlformats.org/presentationml/2006/ole">
            <p:oleObj spid="_x0000_s62466" name="公式" r:id="rId3" imgW="3301920" imgH="142236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824759B-E568-4FC6-8A05-99B67E77683D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571744"/>
            <a:ext cx="8929718" cy="1285884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 二维正态分布</a:t>
            </a:r>
          </a:p>
          <a:p>
            <a:pPr eaLnBrk="1" hangingPunct="1">
              <a:buNone/>
            </a:pPr>
            <a:r>
              <a:rPr lang="zh-CN" altLang="en-US" sz="2400" dirty="0" smtClean="0">
                <a:solidFill>
                  <a:schemeClr val="tx1"/>
                </a:solidFill>
              </a:rPr>
              <a:t>   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二维正态分布的密度函数公式：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500034" y="4143380"/>
          <a:ext cx="7715304" cy="2150526"/>
        </p:xfrm>
        <a:graphic>
          <a:graphicData uri="http://schemas.openxmlformats.org/presentationml/2006/ole">
            <p:oleObj spid="_x0000_s63490" name="公式" r:id="rId3" imgW="3644640" imgH="1015920" progId="Equation.3">
              <p:embed/>
            </p:oleObj>
          </a:graphicData>
        </a:graphic>
      </p:graphicFrame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214282" y="142852"/>
          <a:ext cx="8228013" cy="2230437"/>
        </p:xfrm>
        <a:graphic>
          <a:graphicData uri="http://schemas.openxmlformats.org/presentationml/2006/ole">
            <p:oleObj spid="_x0000_s63491" name="公式" r:id="rId4" imgW="3555720" imgH="9651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CBA8E7D-7FE5-42C1-B49C-96705E3D752C}" type="slidenum">
              <a:rPr lang="en-US" altLang="zh-CN" smtClean="0"/>
              <a:pPr/>
              <a:t>7</a:t>
            </a:fld>
            <a:endParaRPr lang="en-US" altLang="zh-CN" smtClean="0"/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357158" y="142852"/>
          <a:ext cx="8539160" cy="5857892"/>
        </p:xfrm>
        <a:graphic>
          <a:graphicData uri="http://schemas.openxmlformats.org/presentationml/2006/ole">
            <p:oleObj spid="_x0000_s64514" name="公式" r:id="rId3" imgW="3517560" imgH="2412720" progId="Equation.3">
              <p:embed/>
            </p:oleObj>
          </a:graphicData>
        </a:graphic>
      </p:graphicFrame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093823-C0D3-4D9D-A905-13D87EE4DAA8}" type="slidenum">
              <a:rPr lang="en-US" altLang="zh-CN" smtClean="0"/>
              <a:pPr/>
              <a:t>8</a:t>
            </a:fld>
            <a:endParaRPr lang="en-US" altLang="zh-CN" smtClean="0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214282" y="714356"/>
          <a:ext cx="8604250" cy="3014663"/>
        </p:xfrm>
        <a:graphic>
          <a:graphicData uri="http://schemas.openxmlformats.org/presentationml/2006/ole">
            <p:oleObj spid="_x0000_s65538" name="公式" r:id="rId3" imgW="4241520" imgH="1485720" progId="Equation.3">
              <p:embed/>
            </p:oleObj>
          </a:graphicData>
        </a:graphic>
      </p:graphicFrame>
      <p:graphicFrame>
        <p:nvGraphicFramePr>
          <p:cNvPr id="4099" name="Object 4"/>
          <p:cNvGraphicFramePr>
            <a:graphicFrameLocks noChangeAspect="1"/>
          </p:cNvGraphicFramePr>
          <p:nvPr/>
        </p:nvGraphicFramePr>
        <p:xfrm>
          <a:off x="182563" y="3817380"/>
          <a:ext cx="8104213" cy="2488744"/>
        </p:xfrm>
        <a:graphic>
          <a:graphicData uri="http://schemas.openxmlformats.org/presentationml/2006/ole">
            <p:oleObj spid="_x0000_s65539" name="公式" r:id="rId4" imgW="3886200" imgH="11937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5572164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三、</a:t>
            </a: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n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维正态分布</a:t>
            </a:r>
            <a:endParaRPr lang="zh-CN" altLang="en-US" sz="32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69FEC23-F501-49CB-98E7-E187EE8C76DC}" type="slidenum">
              <a:rPr lang="en-US" altLang="zh-CN" smtClean="0"/>
              <a:pPr/>
              <a:t>9</a:t>
            </a:fld>
            <a:endParaRPr lang="en-US" altLang="zh-CN" smtClean="0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214422"/>
            <a:ext cx="2357454" cy="714379"/>
          </a:xfrm>
        </p:spPr>
        <p:txBody>
          <a:bodyPr/>
          <a:lstStyle/>
          <a:p>
            <a:pPr>
              <a:buNone/>
            </a:pPr>
            <a:r>
              <a:rPr lang="zh-CN" altLang="en-US" sz="2400" b="1" dirty="0" smtClean="0">
                <a:solidFill>
                  <a:schemeClr val="tx1"/>
                </a:solidFill>
              </a:rPr>
              <a:t>符号说明：</a:t>
            </a: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500034" y="1857364"/>
          <a:ext cx="7786742" cy="1728921"/>
        </p:xfrm>
        <a:graphic>
          <a:graphicData uri="http://schemas.openxmlformats.org/presentationml/2006/ole">
            <p:oleObj spid="_x0000_s102402" name="公式" r:id="rId3" imgW="3225600" imgH="723600" progId="Equation.3">
              <p:embed/>
            </p:oleObj>
          </a:graphicData>
        </a:graphic>
      </p:graphicFrame>
      <p:sp>
        <p:nvSpPr>
          <p:cNvPr id="8198" name="Text Box 5"/>
          <p:cNvSpPr txBox="1">
            <a:spLocks noChangeArrowheads="1"/>
          </p:cNvSpPr>
          <p:nvPr/>
        </p:nvSpPr>
        <p:spPr bwMode="auto">
          <a:xfrm>
            <a:off x="0" y="5286388"/>
            <a:ext cx="8858280" cy="139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C00000"/>
                </a:solidFill>
              </a:rPr>
              <a:t> </a:t>
            </a:r>
            <a:r>
              <a:rPr lang="zh-CN" altLang="en-US" sz="2800" b="1" dirty="0" smtClean="0">
                <a:solidFill>
                  <a:srgbClr val="C00000"/>
                </a:solidFill>
              </a:rPr>
              <a:t>即当</a:t>
            </a:r>
            <a:r>
              <a:rPr lang="zh-CN" altLang="en-US" sz="2800" b="1" dirty="0">
                <a:solidFill>
                  <a:srgbClr val="C00000"/>
                </a:solidFill>
              </a:rPr>
              <a:t>观测值中仅含有偶然误差且观测次数趋向于无穷大时，理论上观测值的数学期望值就等于其真值。</a:t>
            </a:r>
          </a:p>
        </p:txBody>
      </p:sp>
      <p:graphicFrame>
        <p:nvGraphicFramePr>
          <p:cNvPr id="52228" name="Object 2"/>
          <p:cNvGraphicFramePr>
            <a:graphicFrameLocks noChangeAspect="1"/>
          </p:cNvGraphicFramePr>
          <p:nvPr/>
        </p:nvGraphicFramePr>
        <p:xfrm>
          <a:off x="285720" y="3786190"/>
          <a:ext cx="7572428" cy="1497477"/>
        </p:xfrm>
        <a:graphic>
          <a:graphicData uri="http://schemas.openxmlformats.org/presentationml/2006/ole">
            <p:oleObj spid="_x0000_s102403" name="公式" r:id="rId4" imgW="3301920" imgH="6602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7158" y="642919"/>
            <a:ext cx="4000528" cy="101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华文新魏" pitchFamily="2" charset="-122"/>
              </a:rPr>
              <a:t>一、真值与估值</a:t>
            </a:r>
            <a:endParaRPr lang="en-US" altLang="zh-CN" sz="3200" b="1" dirty="0" smtClean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华文新魏" pitchFamily="2" charset="-122"/>
            </a:endParaRP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smtClean="0"/>
              <a:t>2.2  </a:t>
            </a:r>
            <a:r>
              <a:rPr sz="3200" smtClean="0"/>
              <a:t>偶然误差的统计特性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从 www.mysoeasy.com 下载">
  <a:themeElements>
    <a:clrScheme name="office资源宝库-www.mySoEasy.com">
      <a:dk1>
        <a:srgbClr val="262626"/>
      </a:dk1>
      <a:lt1>
        <a:srgbClr val="FFFFFF"/>
      </a:lt1>
      <a:dk2>
        <a:srgbClr val="8B8B8B"/>
      </a:dk2>
      <a:lt2>
        <a:srgbClr val="FFFFFF"/>
      </a:lt2>
      <a:accent1>
        <a:srgbClr val="00ADEE"/>
      </a:accent1>
      <a:accent2>
        <a:srgbClr val="00ADEE"/>
      </a:accent2>
      <a:accent3>
        <a:srgbClr val="FFC000"/>
      </a:accent3>
      <a:accent4>
        <a:srgbClr val="EB008B"/>
      </a:accent4>
      <a:accent5>
        <a:srgbClr val="00ADEF"/>
      </a:accent5>
      <a:accent6>
        <a:srgbClr val="9BBB59"/>
      </a:accent6>
      <a:hlink>
        <a:srgbClr val="76923C"/>
      </a:hlink>
      <a:folHlink>
        <a:srgbClr val="A7A711"/>
      </a:folHlink>
    </a:clrScheme>
    <a:fontScheme name="OFFICE资源宝库-www.mysoeasy.com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0000"/>
            <a:lumOff val="1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>
              <a:lumMod val="90000"/>
              <a:lumOff val="1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1400" dirty="0">
            <a:solidFill>
              <a:schemeClr val="tx1">
                <a:lumMod val="90000"/>
                <a:lumOff val="10000"/>
              </a:schemeClr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>
    <a:extraClrScheme>
      <a:clrScheme name="模板从 www.mysoeasy.com 下载 1">
        <a:dk1>
          <a:srgbClr val="8064A2"/>
        </a:dk1>
        <a:lt1>
          <a:srgbClr val="9BBB59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CBDAB5"/>
        </a:accent3>
        <a:accent4>
          <a:srgbClr val="6C548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3626</TotalTime>
  <Words>754</Words>
  <Application>Microsoft Office PowerPoint</Application>
  <PresentationFormat>全屏显示(4:3)</PresentationFormat>
  <Paragraphs>140</Paragraphs>
  <Slides>24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模板从 www.mysoeasy.com 下载</vt:lpstr>
      <vt:lpstr>公式</vt:lpstr>
      <vt:lpstr>测量平差  第1、2章 </vt:lpstr>
      <vt:lpstr>幻灯片 2</vt:lpstr>
      <vt:lpstr>第1章 绪论 </vt:lpstr>
      <vt:lpstr>误差定义式：真值与观测值之差称为真误差： </vt:lpstr>
      <vt:lpstr>第2章  2.1  正态分布</vt:lpstr>
      <vt:lpstr>幻灯片 6</vt:lpstr>
      <vt:lpstr>幻灯片 7</vt:lpstr>
      <vt:lpstr>幻灯片 8</vt:lpstr>
      <vt:lpstr>2.2  偶然误差的统计特性</vt:lpstr>
      <vt:lpstr>幻灯片 10</vt:lpstr>
      <vt:lpstr>幻灯片 11</vt:lpstr>
      <vt:lpstr>幻灯片 12</vt:lpstr>
      <vt:lpstr>三、偶然误差统计特性</vt:lpstr>
      <vt:lpstr>偶然误差统计特性的概率表达式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chen.zhb;ivywang</dc:creator>
  <cp:lastModifiedBy>wsh</cp:lastModifiedBy>
  <cp:revision>144</cp:revision>
  <dcterms:created xsi:type="dcterms:W3CDTF">2012-09-05T06:51:19Z</dcterms:created>
  <dcterms:modified xsi:type="dcterms:W3CDTF">2021-06-21T07:41:58Z</dcterms:modified>
  <cp:contentStatus>最终状态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ID">
    <vt:lpwstr>A30220130116A07</vt:lpwstr>
  </property>
  <property fmtid="{D5CDD505-2E9C-101B-9397-08002B2CF9AE}" pid="3" name="标题">
    <vt:lpwstr>梦幻柔美花朵</vt:lpwstr>
  </property>
  <property fmtid="{D5CDD505-2E9C-101B-9397-08002B2CF9AE}" pid="4" name="使用说明">
    <vt:lpwstr>PPT背景模板是PPT文档的格式、布局、图形效果整套美化方案，应用后不会改变PPT演示文稿本身的内容，仅仅使内容格式发生变化。点击【套用到文档】按钮即可套用该模板。</vt:lpwstr>
  </property>
  <property fmtid="{D5CDD505-2E9C-101B-9397-08002B2CF9AE}" pid="5" name="适用软件">
    <vt:lpwstr>PowerPoint 2007及以上版本</vt:lpwstr>
  </property>
  <property fmtid="{D5CDD505-2E9C-101B-9397-08002B2CF9AE}" pid="6" name="使用软件">
    <vt:lpwstr>ppt</vt:lpwstr>
  </property>
  <property fmtid="{D5CDD505-2E9C-101B-9397-08002B2CF9AE}" pid="7" name="相关案例">
    <vt:lpwstr>854</vt:lpwstr>
  </property>
  <property fmtid="{D5CDD505-2E9C-101B-9397-08002B2CF9AE}" pid="8" name="关键字">
    <vt:lpwstr>PPT背景模板 PPT 格式 梦幻 柔美 花朵 花 植物 自然 清新 简洁 时尚 V2</vt:lpwstr>
  </property>
  <property fmtid="{D5CDD505-2E9C-101B-9397-08002B2CF9AE}" pid="9" name="模板缩略图">
    <vt:lpwstr>A30220130116A07.png</vt:lpwstr>
  </property>
  <property fmtid="{D5CDD505-2E9C-101B-9397-08002B2CF9AE}" pid="10" name="显示VIP等级">
    <vt:lpwstr>2</vt:lpwstr>
  </property>
  <property fmtid="{D5CDD505-2E9C-101B-9397-08002B2CF9AE}" pid="11" name="附件ID">
    <vt:lpwstr>A30220130116A0701</vt:lpwstr>
  </property>
  <property fmtid="{D5CDD505-2E9C-101B-9397-08002B2CF9AE}" pid="12" name="缩略图标题">
    <vt:lpwstr>梦幻柔美花朵</vt:lpwstr>
  </property>
  <property fmtid="{D5CDD505-2E9C-101B-9397-08002B2CF9AE}" pid="13" name="附件路径">
    <vt:lpwstr>A30220130116A0701.pptx</vt:lpwstr>
  </property>
  <property fmtid="{D5CDD505-2E9C-101B-9397-08002B2CF9AE}" pid="14" name="附件缩略图">
    <vt:lpwstr>A30220130116A0701.png</vt:lpwstr>
  </property>
  <property fmtid="{D5CDD505-2E9C-101B-9397-08002B2CF9AE}" pid="15" name="VIP等级">
    <vt:lpwstr>2</vt:lpwstr>
  </property>
  <property fmtid="{D5CDD505-2E9C-101B-9397-08002B2CF9AE}" pid="16" name="是否可购买">
    <vt:lpwstr>1</vt:lpwstr>
  </property>
  <property fmtid="{D5CDD505-2E9C-101B-9397-08002B2CF9AE}" pid="17" name="价格">
    <vt:lpwstr>25</vt:lpwstr>
  </property>
  <property fmtid="{D5CDD505-2E9C-101B-9397-08002B2CF9AE}" pid="18" name="操作代码">
    <vt:lpwstr>2</vt:lpwstr>
  </property>
  <property fmtid="{D5CDD505-2E9C-101B-9397-08002B2CF9AE}" pid="19" name="_MarkAsFinal">
    <vt:bool>true</vt:bool>
  </property>
</Properties>
</file>